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Open Sans Bold" charset="1" panose="020B0806030504020204"/>
      <p:regular r:id="rId11"/>
    </p:embeddedFont>
    <p:embeddedFont>
      <p:font typeface="Open Sans" charset="1" panose="020B0606030504020204"/>
      <p:regular r:id="rId12"/>
    </p:embeddedFont>
    <p:embeddedFont>
      <p:font typeface="Montserrat Bold" charset="1" panose="00000800000000000000"/>
      <p:regular r:id="rId13"/>
    </p:embeddedFont>
    <p:embeddedFont>
      <p:font typeface="IBM Plex Sans" charset="1" panose="020B0503050203000203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Relationship Id="rId8" Target="../media/image15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2.pn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Relationship Id="rId6" Target="../media/image19.png" Type="http://schemas.openxmlformats.org/officeDocument/2006/relationships/image"/><Relationship Id="rId7" Target="../media/image20.pn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5699916" y="1769386"/>
            <a:ext cx="0" cy="6696263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0">
            <a:off x="1511728" y="2780522"/>
            <a:ext cx="2604014" cy="758877"/>
            <a:chOff x="0" y="0"/>
            <a:chExt cx="7045354" cy="205313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045354" cy="2053135"/>
            </a:xfrm>
            <a:custGeom>
              <a:avLst/>
              <a:gdLst/>
              <a:ahLst/>
              <a:cxnLst/>
              <a:rect r="r" b="b" t="t" l="l"/>
              <a:pathLst>
                <a:path h="2053135" w="7045354">
                  <a:moveTo>
                    <a:pt x="7045354" y="62434"/>
                  </a:moveTo>
                  <a:lnTo>
                    <a:pt x="7045354" y="1990700"/>
                  </a:lnTo>
                  <a:cubicBezTo>
                    <a:pt x="7045354" y="2025182"/>
                    <a:pt x="7017401" y="2053135"/>
                    <a:pt x="6982920" y="2053135"/>
                  </a:cubicBezTo>
                  <a:lnTo>
                    <a:pt x="62434" y="2053135"/>
                  </a:lnTo>
                  <a:cubicBezTo>
                    <a:pt x="27953" y="2053135"/>
                    <a:pt x="0" y="2025182"/>
                    <a:pt x="0" y="1990700"/>
                  </a:cubicBezTo>
                  <a:lnTo>
                    <a:pt x="0" y="62434"/>
                  </a:lnTo>
                  <a:cubicBezTo>
                    <a:pt x="0" y="27953"/>
                    <a:pt x="27953" y="0"/>
                    <a:pt x="62434" y="0"/>
                  </a:cubicBezTo>
                  <a:lnTo>
                    <a:pt x="6982920" y="0"/>
                  </a:lnTo>
                  <a:cubicBezTo>
                    <a:pt x="7017401" y="0"/>
                    <a:pt x="7045354" y="27953"/>
                    <a:pt x="7045354" y="62434"/>
                  </a:cubicBezTo>
                  <a:close/>
                </a:path>
              </a:pathLst>
            </a:custGeom>
            <a:solidFill>
              <a:srgbClr val="5CE1E6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7045354" cy="20912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618166" y="2839921"/>
            <a:ext cx="2311484" cy="611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Ребенок и взрослые с 18 лет</a:t>
            </a:r>
          </a:p>
        </p:txBody>
      </p:sp>
      <p:sp>
        <p:nvSpPr>
          <p:cNvPr name="AutoShape 7" id="7"/>
          <p:cNvSpPr/>
          <p:nvPr/>
        </p:nvSpPr>
        <p:spPr>
          <a:xfrm flipH="true">
            <a:off x="1341128" y="3539399"/>
            <a:ext cx="1472607" cy="1171587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8" id="8"/>
          <p:cNvSpPr/>
          <p:nvPr/>
        </p:nvSpPr>
        <p:spPr>
          <a:xfrm>
            <a:off x="2813735" y="3539399"/>
            <a:ext cx="1377392" cy="1171598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grpSp>
        <p:nvGrpSpPr>
          <p:cNvPr name="Group 9" id="9"/>
          <p:cNvGrpSpPr/>
          <p:nvPr/>
        </p:nvGrpSpPr>
        <p:grpSpPr>
          <a:xfrm rot="0">
            <a:off x="611744" y="4710974"/>
            <a:ext cx="1458767" cy="758877"/>
            <a:chOff x="0" y="0"/>
            <a:chExt cx="3946803" cy="205313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946803" cy="2053135"/>
            </a:xfrm>
            <a:custGeom>
              <a:avLst/>
              <a:gdLst/>
              <a:ahLst/>
              <a:cxnLst/>
              <a:rect r="r" b="b" t="t" l="l"/>
              <a:pathLst>
                <a:path h="2053135" w="3946803">
                  <a:moveTo>
                    <a:pt x="3946803" y="111450"/>
                  </a:moveTo>
                  <a:lnTo>
                    <a:pt x="3946803" y="1941684"/>
                  </a:lnTo>
                  <a:cubicBezTo>
                    <a:pt x="3946803" y="2003237"/>
                    <a:pt x="3896905" y="2053135"/>
                    <a:pt x="3835353" y="2053135"/>
                  </a:cubicBezTo>
                  <a:lnTo>
                    <a:pt x="111450" y="2053135"/>
                  </a:lnTo>
                  <a:cubicBezTo>
                    <a:pt x="81892" y="2053135"/>
                    <a:pt x="53544" y="2041393"/>
                    <a:pt x="32643" y="2020492"/>
                  </a:cubicBezTo>
                  <a:cubicBezTo>
                    <a:pt x="11742" y="1999591"/>
                    <a:pt x="0" y="1971243"/>
                    <a:pt x="0" y="1941684"/>
                  </a:cubicBezTo>
                  <a:lnTo>
                    <a:pt x="0" y="111450"/>
                  </a:lnTo>
                  <a:cubicBezTo>
                    <a:pt x="0" y="49898"/>
                    <a:pt x="49898" y="0"/>
                    <a:pt x="111450" y="0"/>
                  </a:cubicBezTo>
                  <a:lnTo>
                    <a:pt x="3835353" y="0"/>
                  </a:lnTo>
                  <a:cubicBezTo>
                    <a:pt x="3896905" y="0"/>
                    <a:pt x="3946803" y="49898"/>
                    <a:pt x="3946803" y="111450"/>
                  </a:cubicBezTo>
                  <a:close/>
                </a:path>
              </a:pathLst>
            </a:custGeom>
            <a:solidFill>
              <a:srgbClr val="FFDFA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3946803" cy="20912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270255" y="2780522"/>
            <a:ext cx="1508644" cy="1171085"/>
          </a:xfrm>
          <a:custGeom>
            <a:avLst/>
            <a:gdLst/>
            <a:ahLst/>
            <a:cxnLst/>
            <a:rect r="r" b="b" t="t" l="l"/>
            <a:pathLst>
              <a:path h="1171085" w="1508644">
                <a:moveTo>
                  <a:pt x="0" y="0"/>
                </a:moveTo>
                <a:lnTo>
                  <a:pt x="1508644" y="0"/>
                </a:lnTo>
                <a:lnTo>
                  <a:pt x="1508644" y="1171085"/>
                </a:lnTo>
                <a:lnTo>
                  <a:pt x="0" y="11710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13" id="13"/>
          <p:cNvSpPr/>
          <p:nvPr/>
        </p:nvSpPr>
        <p:spPr>
          <a:xfrm flipH="true">
            <a:off x="1341128" y="5469840"/>
            <a:ext cx="0" cy="466309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14" id="14"/>
          <p:cNvSpPr/>
          <p:nvPr/>
        </p:nvSpPr>
        <p:spPr>
          <a:xfrm flipH="true">
            <a:off x="4191127" y="5469851"/>
            <a:ext cx="0" cy="445937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15" id="15"/>
          <p:cNvSpPr txBox="true"/>
          <p:nvPr/>
        </p:nvSpPr>
        <p:spPr>
          <a:xfrm rot="0">
            <a:off x="995851" y="4829428"/>
            <a:ext cx="881721" cy="464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27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дцп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552992" y="4786339"/>
            <a:ext cx="359420" cy="464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сд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611744" y="5915788"/>
            <a:ext cx="4647368" cy="758877"/>
            <a:chOff x="0" y="0"/>
            <a:chExt cx="12573799" cy="2053135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2573798" cy="2053135"/>
            </a:xfrm>
            <a:custGeom>
              <a:avLst/>
              <a:gdLst/>
              <a:ahLst/>
              <a:cxnLst/>
              <a:rect r="r" b="b" t="t" l="l"/>
              <a:pathLst>
                <a:path h="2053135" w="12573798">
                  <a:moveTo>
                    <a:pt x="12573798" y="34983"/>
                  </a:moveTo>
                  <a:lnTo>
                    <a:pt x="12573798" y="2018151"/>
                  </a:lnTo>
                  <a:cubicBezTo>
                    <a:pt x="12573798" y="2037472"/>
                    <a:pt x="12558136" y="2053135"/>
                    <a:pt x="12538815" y="2053135"/>
                  </a:cubicBezTo>
                  <a:lnTo>
                    <a:pt x="34983" y="2053135"/>
                  </a:lnTo>
                  <a:cubicBezTo>
                    <a:pt x="25705" y="2053135"/>
                    <a:pt x="16807" y="2049449"/>
                    <a:pt x="10246" y="2042888"/>
                  </a:cubicBezTo>
                  <a:cubicBezTo>
                    <a:pt x="3686" y="2036328"/>
                    <a:pt x="0" y="2027430"/>
                    <a:pt x="0" y="2018151"/>
                  </a:cubicBezTo>
                  <a:lnTo>
                    <a:pt x="0" y="34983"/>
                  </a:lnTo>
                  <a:cubicBezTo>
                    <a:pt x="0" y="25705"/>
                    <a:pt x="3686" y="16807"/>
                    <a:pt x="10246" y="10246"/>
                  </a:cubicBezTo>
                  <a:cubicBezTo>
                    <a:pt x="16807" y="3686"/>
                    <a:pt x="25705" y="0"/>
                    <a:pt x="34983" y="0"/>
                  </a:cubicBezTo>
                  <a:lnTo>
                    <a:pt x="12538815" y="0"/>
                  </a:lnTo>
                  <a:cubicBezTo>
                    <a:pt x="12558136" y="0"/>
                    <a:pt x="12573798" y="15663"/>
                    <a:pt x="12573798" y="34983"/>
                  </a:cubicBezTo>
                  <a:close/>
                </a:path>
              </a:pathLst>
            </a:custGeom>
            <a:solidFill>
              <a:srgbClr val="00BF63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12573799" cy="20912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995851" y="6132350"/>
            <a:ext cx="3879154" cy="2971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b="true" sz="18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ГОБМП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4011417" y="6295227"/>
            <a:ext cx="707720" cy="2017139"/>
          </a:xfrm>
          <a:custGeom>
            <a:avLst/>
            <a:gdLst/>
            <a:ahLst/>
            <a:cxnLst/>
            <a:rect r="r" b="b" t="t" l="l"/>
            <a:pathLst>
              <a:path h="2017139" w="707720">
                <a:moveTo>
                  <a:pt x="0" y="0"/>
                </a:moveTo>
                <a:lnTo>
                  <a:pt x="707721" y="0"/>
                </a:lnTo>
                <a:lnTo>
                  <a:pt x="707721" y="2017139"/>
                </a:lnTo>
                <a:lnTo>
                  <a:pt x="0" y="20171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5457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4841800" y="6295227"/>
            <a:ext cx="658091" cy="2017139"/>
          </a:xfrm>
          <a:custGeom>
            <a:avLst/>
            <a:gdLst/>
            <a:ahLst/>
            <a:cxnLst/>
            <a:rect r="r" b="b" t="t" l="l"/>
            <a:pathLst>
              <a:path h="2017139" w="658091">
                <a:moveTo>
                  <a:pt x="0" y="0"/>
                </a:moveTo>
                <a:lnTo>
                  <a:pt x="658091" y="0"/>
                </a:lnTo>
                <a:lnTo>
                  <a:pt x="658091" y="2017139"/>
                </a:lnTo>
                <a:lnTo>
                  <a:pt x="0" y="20171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3461744" y="4710986"/>
            <a:ext cx="1458767" cy="758877"/>
            <a:chOff x="0" y="0"/>
            <a:chExt cx="3946803" cy="2053135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3946803" cy="2053135"/>
            </a:xfrm>
            <a:custGeom>
              <a:avLst/>
              <a:gdLst/>
              <a:ahLst/>
              <a:cxnLst/>
              <a:rect r="r" b="b" t="t" l="l"/>
              <a:pathLst>
                <a:path h="2053135" w="3946803">
                  <a:moveTo>
                    <a:pt x="3946803" y="111450"/>
                  </a:moveTo>
                  <a:lnTo>
                    <a:pt x="3946803" y="1941684"/>
                  </a:lnTo>
                  <a:cubicBezTo>
                    <a:pt x="3946803" y="2003237"/>
                    <a:pt x="3896905" y="2053135"/>
                    <a:pt x="3835353" y="2053135"/>
                  </a:cubicBezTo>
                  <a:lnTo>
                    <a:pt x="111450" y="2053135"/>
                  </a:lnTo>
                  <a:cubicBezTo>
                    <a:pt x="81892" y="2053135"/>
                    <a:pt x="53544" y="2041393"/>
                    <a:pt x="32643" y="2020492"/>
                  </a:cubicBezTo>
                  <a:cubicBezTo>
                    <a:pt x="11742" y="1999591"/>
                    <a:pt x="0" y="1971243"/>
                    <a:pt x="0" y="1941684"/>
                  </a:cubicBezTo>
                  <a:lnTo>
                    <a:pt x="0" y="111450"/>
                  </a:lnTo>
                  <a:cubicBezTo>
                    <a:pt x="0" y="49898"/>
                    <a:pt x="49898" y="0"/>
                    <a:pt x="111450" y="0"/>
                  </a:cubicBezTo>
                  <a:lnTo>
                    <a:pt x="3835353" y="0"/>
                  </a:lnTo>
                  <a:cubicBezTo>
                    <a:pt x="3896905" y="0"/>
                    <a:pt x="3946803" y="49898"/>
                    <a:pt x="3946803" y="111450"/>
                  </a:cubicBezTo>
                  <a:close/>
                </a:path>
              </a:pathLst>
            </a:custGeom>
            <a:solidFill>
              <a:srgbClr val="FFDFA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3946803" cy="20912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3965801" y="4829440"/>
            <a:ext cx="546466" cy="464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27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СД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3072457" y="281515"/>
            <a:ext cx="12548172" cy="8786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45"/>
              </a:lnSpc>
            </a:pPr>
            <a:r>
              <a:rPr lang="en-US" sz="2532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Алгоритм получения медицинской помощи в рамках ОСМС (медицинские услуги, АЛО) в 2026 году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4512268" y="1477663"/>
            <a:ext cx="987623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u="sng">
                <a:solidFill>
                  <a:srgbClr val="003060"/>
                </a:solidFill>
                <a:latin typeface="Open Sans"/>
                <a:ea typeface="Open Sans"/>
                <a:cs typeface="Open Sans"/>
                <a:sym typeface="Open Sans"/>
              </a:rPr>
              <a:t>2025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4950570" y="1337802"/>
            <a:ext cx="987623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u="sng">
                <a:solidFill>
                  <a:srgbClr val="003060"/>
                </a:solidFill>
                <a:latin typeface="Open Sans"/>
                <a:ea typeface="Open Sans"/>
                <a:cs typeface="Open Sans"/>
                <a:sym typeface="Open Sans"/>
              </a:rPr>
              <a:t>2026</a:t>
            </a:r>
          </a:p>
        </p:txBody>
      </p:sp>
      <p:sp>
        <p:nvSpPr>
          <p:cNvPr name="AutoShape 30" id="30"/>
          <p:cNvSpPr/>
          <p:nvPr/>
        </p:nvSpPr>
        <p:spPr>
          <a:xfrm flipH="true">
            <a:off x="10783214" y="2631778"/>
            <a:ext cx="1166292" cy="229188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31" id="31"/>
          <p:cNvSpPr/>
          <p:nvPr/>
        </p:nvSpPr>
        <p:spPr>
          <a:xfrm>
            <a:off x="11949507" y="2631778"/>
            <a:ext cx="1270497" cy="229188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32" id="32"/>
          <p:cNvSpPr/>
          <p:nvPr/>
        </p:nvSpPr>
        <p:spPr>
          <a:xfrm>
            <a:off x="10783214" y="3516848"/>
            <a:ext cx="0" cy="360876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33" id="33"/>
          <p:cNvSpPr/>
          <p:nvPr/>
        </p:nvSpPr>
        <p:spPr>
          <a:xfrm>
            <a:off x="13089524" y="3516857"/>
            <a:ext cx="0" cy="360867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grpSp>
        <p:nvGrpSpPr>
          <p:cNvPr name="Group 34" id="34"/>
          <p:cNvGrpSpPr/>
          <p:nvPr/>
        </p:nvGrpSpPr>
        <p:grpSpPr>
          <a:xfrm rot="0">
            <a:off x="10192974" y="2860967"/>
            <a:ext cx="1180481" cy="614107"/>
            <a:chOff x="0" y="0"/>
            <a:chExt cx="3946803" cy="2053135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3946803" cy="2053135"/>
            </a:xfrm>
            <a:custGeom>
              <a:avLst/>
              <a:gdLst/>
              <a:ahLst/>
              <a:cxnLst/>
              <a:rect r="r" b="b" t="t" l="l"/>
              <a:pathLst>
                <a:path h="2053135" w="3946803">
                  <a:moveTo>
                    <a:pt x="3946803" y="137724"/>
                  </a:moveTo>
                  <a:lnTo>
                    <a:pt x="3946803" y="1915411"/>
                  </a:lnTo>
                  <a:cubicBezTo>
                    <a:pt x="3946803" y="1951938"/>
                    <a:pt x="3932293" y="1986968"/>
                    <a:pt x="3906465" y="2012796"/>
                  </a:cubicBezTo>
                  <a:cubicBezTo>
                    <a:pt x="3880637" y="2038625"/>
                    <a:pt x="3845606" y="2053135"/>
                    <a:pt x="3809080" y="2053135"/>
                  </a:cubicBezTo>
                  <a:lnTo>
                    <a:pt x="137724" y="2053135"/>
                  </a:lnTo>
                  <a:cubicBezTo>
                    <a:pt x="101197" y="2053135"/>
                    <a:pt x="66167" y="2038625"/>
                    <a:pt x="40338" y="2012796"/>
                  </a:cubicBezTo>
                  <a:cubicBezTo>
                    <a:pt x="14510" y="1986968"/>
                    <a:pt x="0" y="1951938"/>
                    <a:pt x="0" y="1915411"/>
                  </a:cubicBezTo>
                  <a:lnTo>
                    <a:pt x="0" y="137724"/>
                  </a:lnTo>
                  <a:cubicBezTo>
                    <a:pt x="0" y="101197"/>
                    <a:pt x="14510" y="66167"/>
                    <a:pt x="40338" y="40338"/>
                  </a:cubicBezTo>
                  <a:cubicBezTo>
                    <a:pt x="66167" y="14510"/>
                    <a:pt x="101197" y="0"/>
                    <a:pt x="137724" y="0"/>
                  </a:cubicBezTo>
                  <a:lnTo>
                    <a:pt x="3809080" y="0"/>
                  </a:lnTo>
                  <a:cubicBezTo>
                    <a:pt x="3845606" y="0"/>
                    <a:pt x="3880637" y="14510"/>
                    <a:pt x="3906465" y="40338"/>
                  </a:cubicBezTo>
                  <a:cubicBezTo>
                    <a:pt x="3932293" y="66167"/>
                    <a:pt x="3946803" y="101197"/>
                    <a:pt x="3946803" y="137724"/>
                  </a:cubicBezTo>
                  <a:close/>
                </a:path>
              </a:pathLst>
            </a:custGeom>
            <a:solidFill>
              <a:srgbClr val="FFDFA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36" id="36"/>
            <p:cNvSpPr txBox="true"/>
            <p:nvPr/>
          </p:nvSpPr>
          <p:spPr>
            <a:xfrm>
              <a:off x="0" y="-38100"/>
              <a:ext cx="3946803" cy="2091235"/>
            </a:xfrm>
            <a:prstGeom prst="rect">
              <a:avLst/>
            </a:prstGeom>
          </p:spPr>
          <p:txBody>
            <a:bodyPr anchor="ctr" rtlCol="false" tIns="41109" lIns="41109" bIns="41109" rIns="41109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10456165" y="2907035"/>
            <a:ext cx="783208" cy="464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7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дцп</a:t>
            </a:r>
          </a:p>
        </p:txBody>
      </p:sp>
      <p:grpSp>
        <p:nvGrpSpPr>
          <p:cNvPr name="Group 38" id="38"/>
          <p:cNvGrpSpPr/>
          <p:nvPr/>
        </p:nvGrpSpPr>
        <p:grpSpPr>
          <a:xfrm rot="0">
            <a:off x="10225615" y="3877724"/>
            <a:ext cx="3760798" cy="614107"/>
            <a:chOff x="0" y="0"/>
            <a:chExt cx="12573799" cy="2053135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12573798" cy="2053135"/>
            </a:xfrm>
            <a:custGeom>
              <a:avLst/>
              <a:gdLst/>
              <a:ahLst/>
              <a:cxnLst/>
              <a:rect r="r" b="b" t="t" l="l"/>
              <a:pathLst>
                <a:path h="2053135" w="12573798">
                  <a:moveTo>
                    <a:pt x="12573798" y="43230"/>
                  </a:moveTo>
                  <a:lnTo>
                    <a:pt x="12573798" y="2009904"/>
                  </a:lnTo>
                  <a:cubicBezTo>
                    <a:pt x="12573798" y="2021370"/>
                    <a:pt x="12569244" y="2032366"/>
                    <a:pt x="12561136" y="2040473"/>
                  </a:cubicBezTo>
                  <a:cubicBezTo>
                    <a:pt x="12553029" y="2048580"/>
                    <a:pt x="12542034" y="2053135"/>
                    <a:pt x="12530568" y="2053135"/>
                  </a:cubicBezTo>
                  <a:lnTo>
                    <a:pt x="43230" y="2053135"/>
                  </a:lnTo>
                  <a:cubicBezTo>
                    <a:pt x="31765" y="2053135"/>
                    <a:pt x="20769" y="2048580"/>
                    <a:pt x="12662" y="2040473"/>
                  </a:cubicBezTo>
                  <a:cubicBezTo>
                    <a:pt x="4555" y="2032366"/>
                    <a:pt x="0" y="2021370"/>
                    <a:pt x="0" y="2009904"/>
                  </a:cubicBezTo>
                  <a:lnTo>
                    <a:pt x="0" y="43230"/>
                  </a:lnTo>
                  <a:cubicBezTo>
                    <a:pt x="0" y="31765"/>
                    <a:pt x="4555" y="20769"/>
                    <a:pt x="12662" y="12662"/>
                  </a:cubicBezTo>
                  <a:cubicBezTo>
                    <a:pt x="20769" y="4555"/>
                    <a:pt x="31765" y="0"/>
                    <a:pt x="43230" y="0"/>
                  </a:cubicBezTo>
                  <a:lnTo>
                    <a:pt x="12530568" y="0"/>
                  </a:lnTo>
                  <a:cubicBezTo>
                    <a:pt x="12542034" y="0"/>
                    <a:pt x="12553029" y="4555"/>
                    <a:pt x="12561136" y="12662"/>
                  </a:cubicBezTo>
                  <a:cubicBezTo>
                    <a:pt x="12569244" y="20769"/>
                    <a:pt x="12573798" y="31765"/>
                    <a:pt x="12573798" y="43230"/>
                  </a:cubicBezTo>
                  <a:close/>
                </a:path>
              </a:pathLst>
            </a:custGeom>
            <a:solidFill>
              <a:srgbClr val="00BF63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0" id="40"/>
            <p:cNvSpPr txBox="true"/>
            <p:nvPr/>
          </p:nvSpPr>
          <p:spPr>
            <a:xfrm>
              <a:off x="0" y="-38100"/>
              <a:ext cx="12573799" cy="2091235"/>
            </a:xfrm>
            <a:prstGeom prst="rect">
              <a:avLst/>
            </a:prstGeom>
          </p:spPr>
          <p:txBody>
            <a:bodyPr anchor="ctr" rtlCol="false" tIns="41109" lIns="41109" bIns="41109" rIns="41109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41" id="41"/>
          <p:cNvSpPr txBox="true"/>
          <p:nvPr/>
        </p:nvSpPr>
        <p:spPr>
          <a:xfrm rot="0">
            <a:off x="10519072" y="4004120"/>
            <a:ext cx="3139135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Кто страхователь?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2703605" y="2930092"/>
            <a:ext cx="290854" cy="368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58"/>
              </a:lnSpc>
            </a:pPr>
            <a:r>
              <a:rPr lang="en-US" sz="218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сд</a:t>
            </a:r>
          </a:p>
        </p:txBody>
      </p:sp>
      <p:grpSp>
        <p:nvGrpSpPr>
          <p:cNvPr name="Group 43" id="43"/>
          <p:cNvGrpSpPr/>
          <p:nvPr/>
        </p:nvGrpSpPr>
        <p:grpSpPr>
          <a:xfrm rot="0">
            <a:off x="12629763" y="2860967"/>
            <a:ext cx="1180481" cy="614107"/>
            <a:chOff x="0" y="0"/>
            <a:chExt cx="3946803" cy="2053135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3946803" cy="2053135"/>
            </a:xfrm>
            <a:custGeom>
              <a:avLst/>
              <a:gdLst/>
              <a:ahLst/>
              <a:cxnLst/>
              <a:rect r="r" b="b" t="t" l="l"/>
              <a:pathLst>
                <a:path h="2053135" w="3946803">
                  <a:moveTo>
                    <a:pt x="3946803" y="137724"/>
                  </a:moveTo>
                  <a:lnTo>
                    <a:pt x="3946803" y="1915411"/>
                  </a:lnTo>
                  <a:cubicBezTo>
                    <a:pt x="3946803" y="1951938"/>
                    <a:pt x="3932293" y="1986968"/>
                    <a:pt x="3906465" y="2012796"/>
                  </a:cubicBezTo>
                  <a:cubicBezTo>
                    <a:pt x="3880637" y="2038625"/>
                    <a:pt x="3845606" y="2053135"/>
                    <a:pt x="3809080" y="2053135"/>
                  </a:cubicBezTo>
                  <a:lnTo>
                    <a:pt x="137724" y="2053135"/>
                  </a:lnTo>
                  <a:cubicBezTo>
                    <a:pt x="101197" y="2053135"/>
                    <a:pt x="66167" y="2038625"/>
                    <a:pt x="40338" y="2012796"/>
                  </a:cubicBezTo>
                  <a:cubicBezTo>
                    <a:pt x="14510" y="1986968"/>
                    <a:pt x="0" y="1951938"/>
                    <a:pt x="0" y="1915411"/>
                  </a:cubicBezTo>
                  <a:lnTo>
                    <a:pt x="0" y="137724"/>
                  </a:lnTo>
                  <a:cubicBezTo>
                    <a:pt x="0" y="101197"/>
                    <a:pt x="14510" y="66167"/>
                    <a:pt x="40338" y="40338"/>
                  </a:cubicBezTo>
                  <a:cubicBezTo>
                    <a:pt x="66167" y="14510"/>
                    <a:pt x="101197" y="0"/>
                    <a:pt x="137724" y="0"/>
                  </a:cubicBezTo>
                  <a:lnTo>
                    <a:pt x="3809080" y="0"/>
                  </a:lnTo>
                  <a:cubicBezTo>
                    <a:pt x="3845606" y="0"/>
                    <a:pt x="3880637" y="14510"/>
                    <a:pt x="3906465" y="40338"/>
                  </a:cubicBezTo>
                  <a:cubicBezTo>
                    <a:pt x="3932293" y="66167"/>
                    <a:pt x="3946803" y="101197"/>
                    <a:pt x="3946803" y="137724"/>
                  </a:cubicBezTo>
                  <a:close/>
                </a:path>
              </a:pathLst>
            </a:custGeom>
            <a:solidFill>
              <a:srgbClr val="FFDFA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5" id="45"/>
            <p:cNvSpPr txBox="true"/>
            <p:nvPr/>
          </p:nvSpPr>
          <p:spPr>
            <a:xfrm>
              <a:off x="0" y="-38100"/>
              <a:ext cx="3946803" cy="2091235"/>
            </a:xfrm>
            <a:prstGeom prst="rect">
              <a:avLst/>
            </a:prstGeom>
          </p:spPr>
          <p:txBody>
            <a:bodyPr anchor="ctr" rtlCol="false" tIns="41109" lIns="41109" bIns="41109" rIns="41109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46" id="46"/>
          <p:cNvSpPr txBox="true"/>
          <p:nvPr/>
        </p:nvSpPr>
        <p:spPr>
          <a:xfrm rot="0">
            <a:off x="13003100" y="2907035"/>
            <a:ext cx="655107" cy="464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7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СД</a:t>
            </a:r>
          </a:p>
        </p:txBody>
      </p:sp>
      <p:sp>
        <p:nvSpPr>
          <p:cNvPr name="AutoShape 47" id="47"/>
          <p:cNvSpPr/>
          <p:nvPr/>
        </p:nvSpPr>
        <p:spPr>
          <a:xfrm flipH="true">
            <a:off x="6952870" y="5757262"/>
            <a:ext cx="5132512" cy="484181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grpSp>
        <p:nvGrpSpPr>
          <p:cNvPr name="Group 48" id="48"/>
          <p:cNvGrpSpPr/>
          <p:nvPr/>
        </p:nvGrpSpPr>
        <p:grpSpPr>
          <a:xfrm rot="0">
            <a:off x="5788921" y="6245718"/>
            <a:ext cx="2441164" cy="985572"/>
            <a:chOff x="0" y="0"/>
            <a:chExt cx="6604751" cy="2666455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6604751" cy="2666455"/>
            </a:xfrm>
            <a:custGeom>
              <a:avLst/>
              <a:gdLst/>
              <a:ahLst/>
              <a:cxnLst/>
              <a:rect r="r" b="b" t="t" l="l"/>
              <a:pathLst>
                <a:path h="2666455" w="6604751">
                  <a:moveTo>
                    <a:pt x="6604751" y="66600"/>
                  </a:moveTo>
                  <a:lnTo>
                    <a:pt x="6604751" y="2599856"/>
                  </a:lnTo>
                  <a:cubicBezTo>
                    <a:pt x="6604751" y="2617519"/>
                    <a:pt x="6597734" y="2634459"/>
                    <a:pt x="6585245" y="2646949"/>
                  </a:cubicBezTo>
                  <a:cubicBezTo>
                    <a:pt x="6572755" y="2659439"/>
                    <a:pt x="6555815" y="2666455"/>
                    <a:pt x="6538151" y="2666455"/>
                  </a:cubicBezTo>
                  <a:lnTo>
                    <a:pt x="66600" y="2666455"/>
                  </a:lnTo>
                  <a:cubicBezTo>
                    <a:pt x="48936" y="2666455"/>
                    <a:pt x="31996" y="2659439"/>
                    <a:pt x="19507" y="2646949"/>
                  </a:cubicBezTo>
                  <a:cubicBezTo>
                    <a:pt x="7017" y="2634459"/>
                    <a:pt x="0" y="2617519"/>
                    <a:pt x="0" y="2599856"/>
                  </a:cubicBezTo>
                  <a:lnTo>
                    <a:pt x="0" y="66600"/>
                  </a:lnTo>
                  <a:cubicBezTo>
                    <a:pt x="0" y="48936"/>
                    <a:pt x="7017" y="31996"/>
                    <a:pt x="19507" y="19507"/>
                  </a:cubicBezTo>
                  <a:cubicBezTo>
                    <a:pt x="31996" y="7017"/>
                    <a:pt x="48936" y="0"/>
                    <a:pt x="66600" y="0"/>
                  </a:cubicBezTo>
                  <a:lnTo>
                    <a:pt x="6538151" y="0"/>
                  </a:lnTo>
                  <a:cubicBezTo>
                    <a:pt x="6555815" y="0"/>
                    <a:pt x="6572755" y="7017"/>
                    <a:pt x="6585245" y="19507"/>
                  </a:cubicBezTo>
                  <a:cubicBezTo>
                    <a:pt x="6597734" y="31996"/>
                    <a:pt x="6604751" y="48936"/>
                    <a:pt x="6604751" y="66600"/>
                  </a:cubicBezTo>
                  <a:close/>
                </a:path>
              </a:pathLst>
            </a:custGeom>
            <a:solidFill>
              <a:srgbClr val="FFBD59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0" id="50"/>
            <p:cNvSpPr txBox="true"/>
            <p:nvPr/>
          </p:nvSpPr>
          <p:spPr>
            <a:xfrm>
              <a:off x="0" y="-28575"/>
              <a:ext cx="6604751" cy="26950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1" id="51"/>
          <p:cNvSpPr txBox="true"/>
          <p:nvPr/>
        </p:nvSpPr>
        <p:spPr>
          <a:xfrm rot="0">
            <a:off x="5899941" y="6434276"/>
            <a:ext cx="2251478" cy="6865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54"/>
              </a:lnSpc>
            </a:pPr>
            <a:r>
              <a:rPr lang="en-US" sz="18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Лица с ограниченными возможностями</a:t>
            </a:r>
          </a:p>
        </p:txBody>
      </p:sp>
      <p:grpSp>
        <p:nvGrpSpPr>
          <p:cNvPr name="Group 52" id="52"/>
          <p:cNvGrpSpPr/>
          <p:nvPr/>
        </p:nvGrpSpPr>
        <p:grpSpPr>
          <a:xfrm rot="0">
            <a:off x="10155003" y="6255719"/>
            <a:ext cx="1883947" cy="1005574"/>
            <a:chOff x="0" y="0"/>
            <a:chExt cx="5097159" cy="2720572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5097159" cy="2720572"/>
            </a:xfrm>
            <a:custGeom>
              <a:avLst/>
              <a:gdLst/>
              <a:ahLst/>
              <a:cxnLst/>
              <a:rect r="r" b="b" t="t" l="l"/>
              <a:pathLst>
                <a:path h="2720572" w="5097159">
                  <a:moveTo>
                    <a:pt x="5097159" y="86298"/>
                  </a:moveTo>
                  <a:lnTo>
                    <a:pt x="5097159" y="2634275"/>
                  </a:lnTo>
                  <a:cubicBezTo>
                    <a:pt x="5097159" y="2681936"/>
                    <a:pt x="5058523" y="2720572"/>
                    <a:pt x="5010862" y="2720572"/>
                  </a:cubicBezTo>
                  <a:lnTo>
                    <a:pt x="86298" y="2720572"/>
                  </a:lnTo>
                  <a:cubicBezTo>
                    <a:pt x="38637" y="2720572"/>
                    <a:pt x="0" y="2681936"/>
                    <a:pt x="0" y="2634275"/>
                  </a:cubicBezTo>
                  <a:lnTo>
                    <a:pt x="0" y="86298"/>
                  </a:lnTo>
                  <a:cubicBezTo>
                    <a:pt x="0" y="38637"/>
                    <a:pt x="38637" y="0"/>
                    <a:pt x="86298" y="0"/>
                  </a:cubicBezTo>
                  <a:lnTo>
                    <a:pt x="5010862" y="0"/>
                  </a:lnTo>
                  <a:cubicBezTo>
                    <a:pt x="5058523" y="0"/>
                    <a:pt x="5097159" y="38637"/>
                    <a:pt x="5097159" y="86298"/>
                  </a:cubicBezTo>
                  <a:close/>
                </a:path>
              </a:pathLst>
            </a:custGeom>
            <a:solidFill>
              <a:srgbClr val="FFBD59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4" id="54"/>
            <p:cNvSpPr txBox="true"/>
            <p:nvPr/>
          </p:nvSpPr>
          <p:spPr>
            <a:xfrm>
              <a:off x="0" y="-28575"/>
              <a:ext cx="5097159" cy="27491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5" id="55"/>
          <p:cNvSpPr txBox="true"/>
          <p:nvPr/>
        </p:nvSpPr>
        <p:spPr>
          <a:xfrm rot="0">
            <a:off x="10273099" y="6565625"/>
            <a:ext cx="1617946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Безработные</a:t>
            </a:r>
          </a:p>
        </p:txBody>
      </p:sp>
      <p:grpSp>
        <p:nvGrpSpPr>
          <p:cNvPr name="Group 56" id="56"/>
          <p:cNvGrpSpPr/>
          <p:nvPr/>
        </p:nvGrpSpPr>
        <p:grpSpPr>
          <a:xfrm rot="0">
            <a:off x="12287147" y="6265721"/>
            <a:ext cx="1949023" cy="985572"/>
            <a:chOff x="0" y="0"/>
            <a:chExt cx="5273226" cy="2666455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5273225" cy="2666455"/>
            </a:xfrm>
            <a:custGeom>
              <a:avLst/>
              <a:gdLst/>
              <a:ahLst/>
              <a:cxnLst/>
              <a:rect r="r" b="b" t="t" l="l"/>
              <a:pathLst>
                <a:path h="2666455" w="5273225">
                  <a:moveTo>
                    <a:pt x="5273225" y="83416"/>
                  </a:moveTo>
                  <a:lnTo>
                    <a:pt x="5273225" y="2583039"/>
                  </a:lnTo>
                  <a:cubicBezTo>
                    <a:pt x="5273225" y="2629109"/>
                    <a:pt x="5235878" y="2666455"/>
                    <a:pt x="5189809" y="2666455"/>
                  </a:cubicBezTo>
                  <a:lnTo>
                    <a:pt x="83416" y="2666455"/>
                  </a:lnTo>
                  <a:cubicBezTo>
                    <a:pt x="61293" y="2666455"/>
                    <a:pt x="40076" y="2657667"/>
                    <a:pt x="24432" y="2642023"/>
                  </a:cubicBezTo>
                  <a:cubicBezTo>
                    <a:pt x="8788" y="2626380"/>
                    <a:pt x="0" y="2605162"/>
                    <a:pt x="0" y="2583039"/>
                  </a:cubicBezTo>
                  <a:lnTo>
                    <a:pt x="0" y="83416"/>
                  </a:lnTo>
                  <a:cubicBezTo>
                    <a:pt x="0" y="61293"/>
                    <a:pt x="8788" y="40076"/>
                    <a:pt x="24432" y="24432"/>
                  </a:cubicBezTo>
                  <a:cubicBezTo>
                    <a:pt x="40076" y="8788"/>
                    <a:pt x="61293" y="0"/>
                    <a:pt x="83416" y="0"/>
                  </a:cubicBezTo>
                  <a:lnTo>
                    <a:pt x="5189809" y="0"/>
                  </a:lnTo>
                  <a:cubicBezTo>
                    <a:pt x="5211933" y="0"/>
                    <a:pt x="5233150" y="8788"/>
                    <a:pt x="5248793" y="24432"/>
                  </a:cubicBezTo>
                  <a:cubicBezTo>
                    <a:pt x="5264437" y="40076"/>
                    <a:pt x="5273225" y="61293"/>
                    <a:pt x="5273225" y="83416"/>
                  </a:cubicBezTo>
                  <a:close/>
                </a:path>
              </a:pathLst>
            </a:custGeom>
            <a:solidFill>
              <a:srgbClr val="FFBD59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8" id="58"/>
            <p:cNvSpPr txBox="true"/>
            <p:nvPr/>
          </p:nvSpPr>
          <p:spPr>
            <a:xfrm>
              <a:off x="0" y="-28575"/>
              <a:ext cx="5273226" cy="26950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9" id="59"/>
          <p:cNvSpPr txBox="true"/>
          <p:nvPr/>
        </p:nvSpPr>
        <p:spPr>
          <a:xfrm rot="0">
            <a:off x="12477100" y="6446696"/>
            <a:ext cx="1676776" cy="611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Категория </a:t>
            </a:r>
          </a:p>
          <a:p>
            <a:pPr algn="ctr">
              <a:lnSpc>
                <a:spcPts val="2520"/>
              </a:lnSpc>
            </a:pPr>
            <a:r>
              <a:rPr lang="en-US" sz="18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Д и Е</a:t>
            </a:r>
          </a:p>
        </p:txBody>
      </p:sp>
      <p:grpSp>
        <p:nvGrpSpPr>
          <p:cNvPr name="Group 60" id="60"/>
          <p:cNvGrpSpPr/>
          <p:nvPr/>
        </p:nvGrpSpPr>
        <p:grpSpPr>
          <a:xfrm rot="0">
            <a:off x="14493345" y="6245718"/>
            <a:ext cx="1518950" cy="1005574"/>
            <a:chOff x="0" y="0"/>
            <a:chExt cx="4109633" cy="2720572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0"/>
              <a:ext cx="4109633" cy="2720572"/>
            </a:xfrm>
            <a:custGeom>
              <a:avLst/>
              <a:gdLst/>
              <a:ahLst/>
              <a:cxnLst/>
              <a:rect r="r" b="b" t="t" l="l"/>
              <a:pathLst>
                <a:path h="2720572" w="4109633">
                  <a:moveTo>
                    <a:pt x="4109633" y="107035"/>
                  </a:moveTo>
                  <a:lnTo>
                    <a:pt x="4109633" y="2613538"/>
                  </a:lnTo>
                  <a:cubicBezTo>
                    <a:pt x="4109633" y="2641925"/>
                    <a:pt x="4098356" y="2669150"/>
                    <a:pt x="4078283" y="2689223"/>
                  </a:cubicBezTo>
                  <a:cubicBezTo>
                    <a:pt x="4058210" y="2709295"/>
                    <a:pt x="4030986" y="2720572"/>
                    <a:pt x="4002598" y="2720572"/>
                  </a:cubicBezTo>
                  <a:lnTo>
                    <a:pt x="107035" y="2720572"/>
                  </a:lnTo>
                  <a:cubicBezTo>
                    <a:pt x="47921" y="2720572"/>
                    <a:pt x="0" y="2672651"/>
                    <a:pt x="0" y="2613538"/>
                  </a:cubicBezTo>
                  <a:lnTo>
                    <a:pt x="0" y="107035"/>
                  </a:lnTo>
                  <a:cubicBezTo>
                    <a:pt x="0" y="47921"/>
                    <a:pt x="47921" y="0"/>
                    <a:pt x="107035" y="0"/>
                  </a:cubicBezTo>
                  <a:lnTo>
                    <a:pt x="4002598" y="0"/>
                  </a:lnTo>
                  <a:cubicBezTo>
                    <a:pt x="4030986" y="0"/>
                    <a:pt x="4058210" y="11277"/>
                    <a:pt x="4078283" y="31350"/>
                  </a:cubicBezTo>
                  <a:cubicBezTo>
                    <a:pt x="4098356" y="51423"/>
                    <a:pt x="4109633" y="78647"/>
                    <a:pt x="4109633" y="107035"/>
                  </a:cubicBezTo>
                  <a:close/>
                </a:path>
              </a:pathLst>
            </a:custGeom>
            <a:solidFill>
              <a:srgbClr val="FFBD59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62" id="62"/>
            <p:cNvSpPr txBox="true"/>
            <p:nvPr/>
          </p:nvSpPr>
          <p:spPr>
            <a:xfrm>
              <a:off x="0" y="-28575"/>
              <a:ext cx="4109633" cy="27491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3" id="63"/>
          <p:cNvSpPr txBox="true"/>
          <p:nvPr/>
        </p:nvSpPr>
        <p:spPr>
          <a:xfrm rot="0">
            <a:off x="14636220" y="6550861"/>
            <a:ext cx="1263764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Работник</a:t>
            </a:r>
          </a:p>
        </p:txBody>
      </p:sp>
      <p:grpSp>
        <p:nvGrpSpPr>
          <p:cNvPr name="Group 64" id="64"/>
          <p:cNvGrpSpPr/>
          <p:nvPr/>
        </p:nvGrpSpPr>
        <p:grpSpPr>
          <a:xfrm rot="0">
            <a:off x="16084272" y="6258567"/>
            <a:ext cx="1908419" cy="1005574"/>
            <a:chOff x="0" y="0"/>
            <a:chExt cx="5163369" cy="2720572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0"/>
              <a:ext cx="5163369" cy="2720572"/>
            </a:xfrm>
            <a:custGeom>
              <a:avLst/>
              <a:gdLst/>
              <a:ahLst/>
              <a:cxnLst/>
              <a:rect r="r" b="b" t="t" l="l"/>
              <a:pathLst>
                <a:path h="2720572" w="5163369">
                  <a:moveTo>
                    <a:pt x="5163369" y="85191"/>
                  </a:moveTo>
                  <a:lnTo>
                    <a:pt x="5163369" y="2635381"/>
                  </a:lnTo>
                  <a:cubicBezTo>
                    <a:pt x="5163369" y="2682431"/>
                    <a:pt x="5125228" y="2720572"/>
                    <a:pt x="5078178" y="2720572"/>
                  </a:cubicBezTo>
                  <a:lnTo>
                    <a:pt x="85191" y="2720572"/>
                  </a:lnTo>
                  <a:cubicBezTo>
                    <a:pt x="38141" y="2720572"/>
                    <a:pt x="0" y="2682431"/>
                    <a:pt x="0" y="2635381"/>
                  </a:cubicBezTo>
                  <a:lnTo>
                    <a:pt x="0" y="85191"/>
                  </a:lnTo>
                  <a:cubicBezTo>
                    <a:pt x="0" y="38141"/>
                    <a:pt x="38141" y="0"/>
                    <a:pt x="85191" y="0"/>
                  </a:cubicBezTo>
                  <a:lnTo>
                    <a:pt x="5078178" y="0"/>
                  </a:lnTo>
                  <a:cubicBezTo>
                    <a:pt x="5125228" y="0"/>
                    <a:pt x="5163369" y="38141"/>
                    <a:pt x="5163369" y="85191"/>
                  </a:cubicBezTo>
                  <a:close/>
                </a:path>
              </a:pathLst>
            </a:custGeom>
            <a:solidFill>
              <a:srgbClr val="FFBD59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66" id="66"/>
            <p:cNvSpPr txBox="true"/>
            <p:nvPr/>
          </p:nvSpPr>
          <p:spPr>
            <a:xfrm>
              <a:off x="0" y="-28575"/>
              <a:ext cx="5163369" cy="27491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7" id="67"/>
          <p:cNvSpPr txBox="true"/>
          <p:nvPr/>
        </p:nvSpPr>
        <p:spPr>
          <a:xfrm rot="0">
            <a:off x="16221846" y="6548494"/>
            <a:ext cx="1677708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Самозанятый</a:t>
            </a:r>
          </a:p>
        </p:txBody>
      </p:sp>
      <p:sp>
        <p:nvSpPr>
          <p:cNvPr name="AutoShape 68" id="68"/>
          <p:cNvSpPr/>
          <p:nvPr/>
        </p:nvSpPr>
        <p:spPr>
          <a:xfrm flipH="true">
            <a:off x="11096977" y="5757262"/>
            <a:ext cx="988405" cy="498473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69" id="69"/>
          <p:cNvSpPr/>
          <p:nvPr/>
        </p:nvSpPr>
        <p:spPr>
          <a:xfrm>
            <a:off x="12085382" y="5757262"/>
            <a:ext cx="832801" cy="54131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70" id="70"/>
          <p:cNvSpPr/>
          <p:nvPr/>
        </p:nvSpPr>
        <p:spPr>
          <a:xfrm>
            <a:off x="12106014" y="4491822"/>
            <a:ext cx="2806456" cy="1786748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71" id="71"/>
          <p:cNvSpPr/>
          <p:nvPr/>
        </p:nvSpPr>
        <p:spPr>
          <a:xfrm>
            <a:off x="12106014" y="4491822"/>
            <a:ext cx="4710400" cy="1749621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72" id="72"/>
          <p:cNvSpPr/>
          <p:nvPr/>
        </p:nvSpPr>
        <p:spPr>
          <a:xfrm>
            <a:off x="7009503" y="7231275"/>
            <a:ext cx="1076319" cy="524173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73" id="73"/>
          <p:cNvSpPr/>
          <p:nvPr/>
        </p:nvSpPr>
        <p:spPr>
          <a:xfrm>
            <a:off x="10460297" y="7264141"/>
            <a:ext cx="1254245" cy="514552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74" id="74"/>
          <p:cNvSpPr/>
          <p:nvPr/>
        </p:nvSpPr>
        <p:spPr>
          <a:xfrm flipH="true">
            <a:off x="11665164" y="7284144"/>
            <a:ext cx="1253019" cy="494549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75" id="75"/>
          <p:cNvSpPr/>
          <p:nvPr/>
        </p:nvSpPr>
        <p:spPr>
          <a:xfrm>
            <a:off x="15226355" y="7231290"/>
            <a:ext cx="26466" cy="531501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76" id="76"/>
          <p:cNvSpPr/>
          <p:nvPr/>
        </p:nvSpPr>
        <p:spPr>
          <a:xfrm>
            <a:off x="17038481" y="7264126"/>
            <a:ext cx="0" cy="514556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grpSp>
        <p:nvGrpSpPr>
          <p:cNvPr name="Group 77" id="77"/>
          <p:cNvGrpSpPr/>
          <p:nvPr/>
        </p:nvGrpSpPr>
        <p:grpSpPr>
          <a:xfrm rot="0">
            <a:off x="6817615" y="7755436"/>
            <a:ext cx="2536414" cy="758877"/>
            <a:chOff x="0" y="0"/>
            <a:chExt cx="6862457" cy="2053135"/>
          </a:xfrm>
        </p:grpSpPr>
        <p:sp>
          <p:nvSpPr>
            <p:cNvPr name="Freeform 78" id="78"/>
            <p:cNvSpPr/>
            <p:nvPr/>
          </p:nvSpPr>
          <p:spPr>
            <a:xfrm flipH="false" flipV="false" rot="0">
              <a:off x="0" y="0"/>
              <a:ext cx="6862456" cy="2053135"/>
            </a:xfrm>
            <a:custGeom>
              <a:avLst/>
              <a:gdLst/>
              <a:ahLst/>
              <a:cxnLst/>
              <a:rect r="r" b="b" t="t" l="l"/>
              <a:pathLst>
                <a:path h="2053135" w="6862456">
                  <a:moveTo>
                    <a:pt x="6862456" y="64098"/>
                  </a:moveTo>
                  <a:lnTo>
                    <a:pt x="6862456" y="1989036"/>
                  </a:lnTo>
                  <a:cubicBezTo>
                    <a:pt x="6862456" y="2024437"/>
                    <a:pt x="6833758" y="2053135"/>
                    <a:pt x="6798358" y="2053135"/>
                  </a:cubicBezTo>
                  <a:lnTo>
                    <a:pt x="64098" y="2053135"/>
                  </a:lnTo>
                  <a:cubicBezTo>
                    <a:pt x="28698" y="2053135"/>
                    <a:pt x="0" y="2024437"/>
                    <a:pt x="0" y="1989036"/>
                  </a:cubicBezTo>
                  <a:lnTo>
                    <a:pt x="0" y="64098"/>
                  </a:lnTo>
                  <a:cubicBezTo>
                    <a:pt x="0" y="28698"/>
                    <a:pt x="28698" y="0"/>
                    <a:pt x="64098" y="0"/>
                  </a:cubicBezTo>
                  <a:lnTo>
                    <a:pt x="6798358" y="0"/>
                  </a:lnTo>
                  <a:cubicBezTo>
                    <a:pt x="6833758" y="0"/>
                    <a:pt x="6862456" y="28698"/>
                    <a:pt x="6862456" y="64098"/>
                  </a:cubicBezTo>
                  <a:close/>
                </a:path>
              </a:pathLst>
            </a:custGeom>
            <a:solidFill>
              <a:srgbClr val="00BF63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79" id="79"/>
            <p:cNvSpPr txBox="true"/>
            <p:nvPr/>
          </p:nvSpPr>
          <p:spPr>
            <a:xfrm>
              <a:off x="0" y="-38100"/>
              <a:ext cx="6862457" cy="20912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0" id="80"/>
          <p:cNvGrpSpPr/>
          <p:nvPr/>
        </p:nvGrpSpPr>
        <p:grpSpPr>
          <a:xfrm rot="0">
            <a:off x="13868572" y="7778681"/>
            <a:ext cx="1793848" cy="758877"/>
            <a:chOff x="0" y="0"/>
            <a:chExt cx="4853389" cy="2053135"/>
          </a:xfrm>
        </p:grpSpPr>
        <p:sp>
          <p:nvSpPr>
            <p:cNvPr name="Freeform 81" id="81"/>
            <p:cNvSpPr/>
            <p:nvPr/>
          </p:nvSpPr>
          <p:spPr>
            <a:xfrm flipH="false" flipV="false" rot="0">
              <a:off x="0" y="0"/>
              <a:ext cx="4853389" cy="2053135"/>
            </a:xfrm>
            <a:custGeom>
              <a:avLst/>
              <a:gdLst/>
              <a:ahLst/>
              <a:cxnLst/>
              <a:rect r="r" b="b" t="t" l="l"/>
              <a:pathLst>
                <a:path h="2053135" w="4853389">
                  <a:moveTo>
                    <a:pt x="4853389" y="90632"/>
                  </a:moveTo>
                  <a:lnTo>
                    <a:pt x="4853389" y="1962503"/>
                  </a:lnTo>
                  <a:cubicBezTo>
                    <a:pt x="4853389" y="1986540"/>
                    <a:pt x="4843840" y="2009592"/>
                    <a:pt x="4826843" y="2026589"/>
                  </a:cubicBezTo>
                  <a:cubicBezTo>
                    <a:pt x="4809847" y="2043586"/>
                    <a:pt x="4786794" y="2053135"/>
                    <a:pt x="4762757" y="2053135"/>
                  </a:cubicBezTo>
                  <a:lnTo>
                    <a:pt x="90632" y="2053135"/>
                  </a:lnTo>
                  <a:cubicBezTo>
                    <a:pt x="66595" y="2053135"/>
                    <a:pt x="43542" y="2043586"/>
                    <a:pt x="26546" y="2026589"/>
                  </a:cubicBezTo>
                  <a:cubicBezTo>
                    <a:pt x="9549" y="2009592"/>
                    <a:pt x="0" y="1986540"/>
                    <a:pt x="0" y="1962503"/>
                  </a:cubicBezTo>
                  <a:lnTo>
                    <a:pt x="0" y="90632"/>
                  </a:lnTo>
                  <a:cubicBezTo>
                    <a:pt x="0" y="66595"/>
                    <a:pt x="9549" y="43542"/>
                    <a:pt x="26546" y="26546"/>
                  </a:cubicBezTo>
                  <a:cubicBezTo>
                    <a:pt x="43542" y="9549"/>
                    <a:pt x="66595" y="0"/>
                    <a:pt x="90632" y="0"/>
                  </a:cubicBezTo>
                  <a:lnTo>
                    <a:pt x="4762757" y="0"/>
                  </a:lnTo>
                  <a:cubicBezTo>
                    <a:pt x="4786794" y="0"/>
                    <a:pt x="4809847" y="9549"/>
                    <a:pt x="4826843" y="26546"/>
                  </a:cubicBezTo>
                  <a:cubicBezTo>
                    <a:pt x="4843840" y="43542"/>
                    <a:pt x="4853389" y="66595"/>
                    <a:pt x="4853389" y="90632"/>
                  </a:cubicBezTo>
                  <a:close/>
                </a:path>
              </a:pathLst>
            </a:custGeom>
            <a:solidFill>
              <a:srgbClr val="00BF63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2" id="82"/>
            <p:cNvSpPr txBox="true"/>
            <p:nvPr/>
          </p:nvSpPr>
          <p:spPr>
            <a:xfrm>
              <a:off x="0" y="-28575"/>
              <a:ext cx="4853389" cy="2081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r>
                <a:rPr lang="en-US" b="true" sz="180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Работодатель</a:t>
              </a:r>
            </a:p>
          </p:txBody>
        </p:sp>
      </p:grpSp>
      <p:sp>
        <p:nvSpPr>
          <p:cNvPr name="TextBox 83" id="83"/>
          <p:cNvSpPr txBox="true"/>
          <p:nvPr/>
        </p:nvSpPr>
        <p:spPr>
          <a:xfrm rot="0">
            <a:off x="6952870" y="7936440"/>
            <a:ext cx="2390526" cy="2971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b="true" sz="18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Государство</a:t>
            </a:r>
          </a:p>
        </p:txBody>
      </p:sp>
      <p:grpSp>
        <p:nvGrpSpPr>
          <p:cNvPr name="Group 84" id="84"/>
          <p:cNvGrpSpPr/>
          <p:nvPr/>
        </p:nvGrpSpPr>
        <p:grpSpPr>
          <a:xfrm rot="0">
            <a:off x="9610334" y="7762791"/>
            <a:ext cx="3896389" cy="758889"/>
            <a:chOff x="0" y="0"/>
            <a:chExt cx="5195186" cy="1011852"/>
          </a:xfrm>
        </p:grpSpPr>
        <p:grpSp>
          <p:nvGrpSpPr>
            <p:cNvPr name="Group 85" id="85"/>
            <p:cNvGrpSpPr/>
            <p:nvPr/>
          </p:nvGrpSpPr>
          <p:grpSpPr>
            <a:xfrm rot="0">
              <a:off x="0" y="0"/>
              <a:ext cx="5195186" cy="1011852"/>
              <a:chOff x="0" y="0"/>
              <a:chExt cx="10541970" cy="2053166"/>
            </a:xfrm>
          </p:grpSpPr>
          <p:sp>
            <p:nvSpPr>
              <p:cNvPr name="Freeform 86" id="86"/>
              <p:cNvSpPr/>
              <p:nvPr/>
            </p:nvSpPr>
            <p:spPr>
              <a:xfrm flipH="false" flipV="false" rot="0">
                <a:off x="0" y="0"/>
                <a:ext cx="10541970" cy="2053167"/>
              </a:xfrm>
              <a:custGeom>
                <a:avLst/>
                <a:gdLst/>
                <a:ahLst/>
                <a:cxnLst/>
                <a:rect r="r" b="b" t="t" l="l"/>
                <a:pathLst>
                  <a:path h="2053167" w="10541970">
                    <a:moveTo>
                      <a:pt x="10541970" y="41726"/>
                    </a:moveTo>
                    <a:lnTo>
                      <a:pt x="10541970" y="2011441"/>
                    </a:lnTo>
                    <a:cubicBezTo>
                      <a:pt x="10541970" y="2034485"/>
                      <a:pt x="10523289" y="2053167"/>
                      <a:pt x="10500244" y="2053167"/>
                    </a:cubicBezTo>
                    <a:lnTo>
                      <a:pt x="41726" y="2053167"/>
                    </a:lnTo>
                    <a:cubicBezTo>
                      <a:pt x="18681" y="2053167"/>
                      <a:pt x="0" y="2034485"/>
                      <a:pt x="0" y="2011441"/>
                    </a:cubicBezTo>
                    <a:lnTo>
                      <a:pt x="0" y="41726"/>
                    </a:lnTo>
                    <a:cubicBezTo>
                      <a:pt x="0" y="18681"/>
                      <a:pt x="18681" y="0"/>
                      <a:pt x="41726" y="0"/>
                    </a:cubicBezTo>
                    <a:lnTo>
                      <a:pt x="10500244" y="0"/>
                    </a:lnTo>
                    <a:cubicBezTo>
                      <a:pt x="10523289" y="0"/>
                      <a:pt x="10541970" y="18681"/>
                      <a:pt x="10541970" y="41726"/>
                    </a:cubicBezTo>
                    <a:close/>
                  </a:path>
                </a:pathLst>
              </a:custGeom>
              <a:solidFill>
                <a:srgbClr val="00BF63"/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name="TextBox 87" id="87"/>
              <p:cNvSpPr txBox="true"/>
              <p:nvPr/>
            </p:nvSpPr>
            <p:spPr>
              <a:xfrm>
                <a:off x="0" y="-38100"/>
                <a:ext cx="10541970" cy="209126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88" id="88"/>
            <p:cNvSpPr txBox="true"/>
            <p:nvPr/>
          </p:nvSpPr>
          <p:spPr>
            <a:xfrm rot="0">
              <a:off x="353567" y="298281"/>
              <a:ext cx="4389288" cy="3867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b="true" sz="180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МИО</a:t>
              </a:r>
            </a:p>
          </p:txBody>
        </p:sp>
      </p:grpSp>
      <p:grpSp>
        <p:nvGrpSpPr>
          <p:cNvPr name="Group 89" id="89"/>
          <p:cNvGrpSpPr/>
          <p:nvPr/>
        </p:nvGrpSpPr>
        <p:grpSpPr>
          <a:xfrm rot="0">
            <a:off x="16084272" y="7778669"/>
            <a:ext cx="1908419" cy="798247"/>
            <a:chOff x="0" y="0"/>
            <a:chExt cx="5163369" cy="2159650"/>
          </a:xfrm>
        </p:grpSpPr>
        <p:sp>
          <p:nvSpPr>
            <p:cNvPr name="Freeform 90" id="90"/>
            <p:cNvSpPr/>
            <p:nvPr/>
          </p:nvSpPr>
          <p:spPr>
            <a:xfrm flipH="false" flipV="false" rot="0">
              <a:off x="0" y="0"/>
              <a:ext cx="5163369" cy="2159650"/>
            </a:xfrm>
            <a:custGeom>
              <a:avLst/>
              <a:gdLst/>
              <a:ahLst/>
              <a:cxnLst/>
              <a:rect r="r" b="b" t="t" l="l"/>
              <a:pathLst>
                <a:path h="2159650" w="5163369">
                  <a:moveTo>
                    <a:pt x="5163369" y="85191"/>
                  </a:moveTo>
                  <a:lnTo>
                    <a:pt x="5163369" y="2074459"/>
                  </a:lnTo>
                  <a:cubicBezTo>
                    <a:pt x="5163369" y="2121509"/>
                    <a:pt x="5125228" y="2159650"/>
                    <a:pt x="5078178" y="2159650"/>
                  </a:cubicBezTo>
                  <a:lnTo>
                    <a:pt x="85191" y="2159650"/>
                  </a:lnTo>
                  <a:cubicBezTo>
                    <a:pt x="38141" y="2159650"/>
                    <a:pt x="0" y="2121509"/>
                    <a:pt x="0" y="2074459"/>
                  </a:cubicBezTo>
                  <a:lnTo>
                    <a:pt x="0" y="85191"/>
                  </a:lnTo>
                  <a:cubicBezTo>
                    <a:pt x="0" y="38141"/>
                    <a:pt x="38141" y="0"/>
                    <a:pt x="85191" y="0"/>
                  </a:cubicBezTo>
                  <a:lnTo>
                    <a:pt x="5078178" y="0"/>
                  </a:lnTo>
                  <a:cubicBezTo>
                    <a:pt x="5125228" y="0"/>
                    <a:pt x="5163369" y="38141"/>
                    <a:pt x="5163369" y="85191"/>
                  </a:cubicBezTo>
                  <a:close/>
                </a:path>
              </a:pathLst>
            </a:custGeom>
            <a:solidFill>
              <a:srgbClr val="00BF63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91" id="91"/>
            <p:cNvSpPr txBox="true"/>
            <p:nvPr/>
          </p:nvSpPr>
          <p:spPr>
            <a:xfrm>
              <a:off x="0" y="-28575"/>
              <a:ext cx="5163369" cy="21882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  <a:r>
                <a:rPr lang="en-US" b="true" sz="180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51 тыс. тенге </a:t>
              </a:r>
            </a:p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r>
                <a:rPr lang="en-US" b="true" sz="180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в год</a:t>
              </a:r>
            </a:p>
          </p:txBody>
        </p:sp>
      </p:grpSp>
      <p:grpSp>
        <p:nvGrpSpPr>
          <p:cNvPr name="Group 92" id="92"/>
          <p:cNvGrpSpPr/>
          <p:nvPr/>
        </p:nvGrpSpPr>
        <p:grpSpPr>
          <a:xfrm rot="0">
            <a:off x="10192974" y="8957322"/>
            <a:ext cx="3760798" cy="614107"/>
            <a:chOff x="0" y="0"/>
            <a:chExt cx="12573799" cy="2053135"/>
          </a:xfrm>
        </p:grpSpPr>
        <p:sp>
          <p:nvSpPr>
            <p:cNvPr name="Freeform 93" id="93"/>
            <p:cNvSpPr/>
            <p:nvPr/>
          </p:nvSpPr>
          <p:spPr>
            <a:xfrm flipH="false" flipV="false" rot="0">
              <a:off x="0" y="0"/>
              <a:ext cx="12573798" cy="2053135"/>
            </a:xfrm>
            <a:custGeom>
              <a:avLst/>
              <a:gdLst/>
              <a:ahLst/>
              <a:cxnLst/>
              <a:rect r="r" b="b" t="t" l="l"/>
              <a:pathLst>
                <a:path h="2053135" w="12573798">
                  <a:moveTo>
                    <a:pt x="12573798" y="43230"/>
                  </a:moveTo>
                  <a:lnTo>
                    <a:pt x="12573798" y="2009904"/>
                  </a:lnTo>
                  <a:cubicBezTo>
                    <a:pt x="12573798" y="2021370"/>
                    <a:pt x="12569244" y="2032366"/>
                    <a:pt x="12561136" y="2040473"/>
                  </a:cubicBezTo>
                  <a:cubicBezTo>
                    <a:pt x="12553029" y="2048580"/>
                    <a:pt x="12542034" y="2053135"/>
                    <a:pt x="12530568" y="2053135"/>
                  </a:cubicBezTo>
                  <a:lnTo>
                    <a:pt x="43230" y="2053135"/>
                  </a:lnTo>
                  <a:cubicBezTo>
                    <a:pt x="31765" y="2053135"/>
                    <a:pt x="20769" y="2048580"/>
                    <a:pt x="12662" y="2040473"/>
                  </a:cubicBezTo>
                  <a:cubicBezTo>
                    <a:pt x="4555" y="2032366"/>
                    <a:pt x="0" y="2021370"/>
                    <a:pt x="0" y="2009904"/>
                  </a:cubicBezTo>
                  <a:lnTo>
                    <a:pt x="0" y="43230"/>
                  </a:lnTo>
                  <a:cubicBezTo>
                    <a:pt x="0" y="31765"/>
                    <a:pt x="4555" y="20769"/>
                    <a:pt x="12662" y="12662"/>
                  </a:cubicBezTo>
                  <a:cubicBezTo>
                    <a:pt x="20769" y="4555"/>
                    <a:pt x="31765" y="0"/>
                    <a:pt x="43230" y="0"/>
                  </a:cubicBezTo>
                  <a:lnTo>
                    <a:pt x="12530568" y="0"/>
                  </a:lnTo>
                  <a:cubicBezTo>
                    <a:pt x="12542034" y="0"/>
                    <a:pt x="12553029" y="4555"/>
                    <a:pt x="12561136" y="12662"/>
                  </a:cubicBezTo>
                  <a:cubicBezTo>
                    <a:pt x="12569244" y="20769"/>
                    <a:pt x="12573798" y="31765"/>
                    <a:pt x="12573798" y="43230"/>
                  </a:cubicBezTo>
                  <a:close/>
                </a:path>
              </a:pathLst>
            </a:custGeom>
            <a:solidFill>
              <a:srgbClr val="00BF63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94" id="94"/>
            <p:cNvSpPr txBox="true"/>
            <p:nvPr/>
          </p:nvSpPr>
          <p:spPr>
            <a:xfrm>
              <a:off x="0" y="-38100"/>
              <a:ext cx="12573799" cy="2091235"/>
            </a:xfrm>
            <a:prstGeom prst="rect">
              <a:avLst/>
            </a:prstGeom>
          </p:spPr>
          <p:txBody>
            <a:bodyPr anchor="ctr" rtlCol="false" tIns="41109" lIns="41109" bIns="41109" rIns="41109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95" id="95"/>
          <p:cNvSpPr txBox="true"/>
          <p:nvPr/>
        </p:nvSpPr>
        <p:spPr>
          <a:xfrm rot="0">
            <a:off x="10503805" y="9127119"/>
            <a:ext cx="2912128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b="true" sz="18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ОСМС</a:t>
            </a:r>
          </a:p>
        </p:txBody>
      </p:sp>
      <p:sp>
        <p:nvSpPr>
          <p:cNvPr name="AutoShape 96" id="96"/>
          <p:cNvSpPr/>
          <p:nvPr/>
        </p:nvSpPr>
        <p:spPr>
          <a:xfrm>
            <a:off x="8085822" y="8514301"/>
            <a:ext cx="3987551" cy="443021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97" id="97"/>
          <p:cNvSpPr/>
          <p:nvPr/>
        </p:nvSpPr>
        <p:spPr>
          <a:xfrm flipH="true">
            <a:off x="12073373" y="8613827"/>
            <a:ext cx="4980351" cy="343505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98" id="98"/>
          <p:cNvSpPr/>
          <p:nvPr/>
        </p:nvSpPr>
        <p:spPr>
          <a:xfrm flipH="true">
            <a:off x="12073373" y="8537547"/>
            <a:ext cx="2877197" cy="419784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99" id="99"/>
          <p:cNvSpPr/>
          <p:nvPr/>
        </p:nvSpPr>
        <p:spPr>
          <a:xfrm>
            <a:off x="11401816" y="8514301"/>
            <a:ext cx="671557" cy="44303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Freeform 100" id="100"/>
          <p:cNvSpPr/>
          <p:nvPr/>
        </p:nvSpPr>
        <p:spPr>
          <a:xfrm flipH="false" flipV="false" rot="0">
            <a:off x="9354029" y="1769386"/>
            <a:ext cx="1508644" cy="1171085"/>
          </a:xfrm>
          <a:custGeom>
            <a:avLst/>
            <a:gdLst/>
            <a:ahLst/>
            <a:cxnLst/>
            <a:rect r="r" b="b" t="t" l="l"/>
            <a:pathLst>
              <a:path h="1171085" w="1508644">
                <a:moveTo>
                  <a:pt x="0" y="0"/>
                </a:moveTo>
                <a:lnTo>
                  <a:pt x="1508644" y="0"/>
                </a:lnTo>
                <a:lnTo>
                  <a:pt x="1508644" y="1171085"/>
                </a:lnTo>
                <a:lnTo>
                  <a:pt x="0" y="11710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101" id="101"/>
          <p:cNvGrpSpPr/>
          <p:nvPr/>
        </p:nvGrpSpPr>
        <p:grpSpPr>
          <a:xfrm rot="0">
            <a:off x="12854382" y="4478051"/>
            <a:ext cx="1129388" cy="1530516"/>
            <a:chOff x="0" y="0"/>
            <a:chExt cx="1505851" cy="2040688"/>
          </a:xfrm>
        </p:grpSpPr>
        <p:sp>
          <p:nvSpPr>
            <p:cNvPr name="Freeform 102" id="102"/>
            <p:cNvSpPr/>
            <p:nvPr/>
          </p:nvSpPr>
          <p:spPr>
            <a:xfrm flipH="false" flipV="false" rot="0">
              <a:off x="0" y="0"/>
              <a:ext cx="715983" cy="2040688"/>
            </a:xfrm>
            <a:custGeom>
              <a:avLst/>
              <a:gdLst/>
              <a:ahLst/>
              <a:cxnLst/>
              <a:rect r="r" b="b" t="t" l="l"/>
              <a:pathLst>
                <a:path h="2040688" w="715983">
                  <a:moveTo>
                    <a:pt x="0" y="0"/>
                  </a:moveTo>
                  <a:lnTo>
                    <a:pt x="715983" y="0"/>
                  </a:lnTo>
                  <a:lnTo>
                    <a:pt x="715983" y="2040688"/>
                  </a:lnTo>
                  <a:lnTo>
                    <a:pt x="0" y="20406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5457" b="0"/>
              </a:stretch>
            </a:blipFill>
          </p:spPr>
        </p:sp>
        <p:sp>
          <p:nvSpPr>
            <p:cNvPr name="Freeform 103" id="103"/>
            <p:cNvSpPr/>
            <p:nvPr/>
          </p:nvSpPr>
          <p:spPr>
            <a:xfrm flipH="false" flipV="false" rot="0">
              <a:off x="840077" y="0"/>
              <a:ext cx="665774" cy="2040688"/>
            </a:xfrm>
            <a:custGeom>
              <a:avLst/>
              <a:gdLst/>
              <a:ahLst/>
              <a:cxnLst/>
              <a:rect r="r" b="b" t="t" l="l"/>
              <a:pathLst>
                <a:path h="2040688" w="665774">
                  <a:moveTo>
                    <a:pt x="0" y="0"/>
                  </a:moveTo>
                  <a:lnTo>
                    <a:pt x="665774" y="0"/>
                  </a:lnTo>
                  <a:lnTo>
                    <a:pt x="665774" y="2040688"/>
                  </a:lnTo>
                  <a:lnTo>
                    <a:pt x="0" y="20406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TextBox 104" id="104"/>
          <p:cNvSpPr txBox="true"/>
          <p:nvPr/>
        </p:nvSpPr>
        <p:spPr>
          <a:xfrm rot="0">
            <a:off x="1778899" y="1389871"/>
            <a:ext cx="1868091" cy="495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b="true" sz="2999">
                <a:solidFill>
                  <a:srgbClr val="BE344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Как есть?</a:t>
            </a:r>
          </a:p>
        </p:txBody>
      </p:sp>
      <p:sp>
        <p:nvSpPr>
          <p:cNvPr name="TextBox 105" id="105"/>
          <p:cNvSpPr txBox="true"/>
          <p:nvPr/>
        </p:nvSpPr>
        <p:spPr>
          <a:xfrm rot="0">
            <a:off x="11198970" y="1274085"/>
            <a:ext cx="2145030" cy="495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b="true" sz="2999">
                <a:solidFill>
                  <a:srgbClr val="BE344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Как будет?</a:t>
            </a:r>
          </a:p>
        </p:txBody>
      </p:sp>
      <p:grpSp>
        <p:nvGrpSpPr>
          <p:cNvPr name="Group 106" id="106"/>
          <p:cNvGrpSpPr/>
          <p:nvPr/>
        </p:nvGrpSpPr>
        <p:grpSpPr>
          <a:xfrm rot="0">
            <a:off x="10657862" y="1864636"/>
            <a:ext cx="2604014" cy="758877"/>
            <a:chOff x="0" y="0"/>
            <a:chExt cx="7045354" cy="2053135"/>
          </a:xfrm>
        </p:grpSpPr>
        <p:sp>
          <p:nvSpPr>
            <p:cNvPr name="Freeform 107" id="107"/>
            <p:cNvSpPr/>
            <p:nvPr/>
          </p:nvSpPr>
          <p:spPr>
            <a:xfrm flipH="false" flipV="false" rot="0">
              <a:off x="0" y="0"/>
              <a:ext cx="7045354" cy="2053135"/>
            </a:xfrm>
            <a:custGeom>
              <a:avLst/>
              <a:gdLst/>
              <a:ahLst/>
              <a:cxnLst/>
              <a:rect r="r" b="b" t="t" l="l"/>
              <a:pathLst>
                <a:path h="2053135" w="7045354">
                  <a:moveTo>
                    <a:pt x="7045354" y="62434"/>
                  </a:moveTo>
                  <a:lnTo>
                    <a:pt x="7045354" y="1990700"/>
                  </a:lnTo>
                  <a:cubicBezTo>
                    <a:pt x="7045354" y="2025182"/>
                    <a:pt x="7017401" y="2053135"/>
                    <a:pt x="6982920" y="2053135"/>
                  </a:cubicBezTo>
                  <a:lnTo>
                    <a:pt x="62434" y="2053135"/>
                  </a:lnTo>
                  <a:cubicBezTo>
                    <a:pt x="27953" y="2053135"/>
                    <a:pt x="0" y="2025182"/>
                    <a:pt x="0" y="1990700"/>
                  </a:cubicBezTo>
                  <a:lnTo>
                    <a:pt x="0" y="62434"/>
                  </a:lnTo>
                  <a:cubicBezTo>
                    <a:pt x="0" y="27953"/>
                    <a:pt x="27953" y="0"/>
                    <a:pt x="62434" y="0"/>
                  </a:cubicBezTo>
                  <a:lnTo>
                    <a:pt x="6982920" y="0"/>
                  </a:lnTo>
                  <a:cubicBezTo>
                    <a:pt x="7017401" y="0"/>
                    <a:pt x="7045354" y="27953"/>
                    <a:pt x="7045354" y="62434"/>
                  </a:cubicBezTo>
                  <a:close/>
                </a:path>
              </a:pathLst>
            </a:custGeom>
            <a:solidFill>
              <a:srgbClr val="5CE1E6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08" id="108"/>
            <p:cNvSpPr txBox="true"/>
            <p:nvPr/>
          </p:nvSpPr>
          <p:spPr>
            <a:xfrm>
              <a:off x="0" y="-38100"/>
              <a:ext cx="7045354" cy="20912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09" id="109"/>
          <p:cNvSpPr txBox="true"/>
          <p:nvPr/>
        </p:nvSpPr>
        <p:spPr>
          <a:xfrm rot="0">
            <a:off x="10847769" y="1915650"/>
            <a:ext cx="2311484" cy="611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Ребенок и взрослые с 18 лет</a:t>
            </a:r>
          </a:p>
        </p:txBody>
      </p:sp>
      <p:sp>
        <p:nvSpPr>
          <p:cNvPr name="TextBox 110" id="110"/>
          <p:cNvSpPr txBox="true"/>
          <p:nvPr/>
        </p:nvSpPr>
        <p:spPr>
          <a:xfrm rot="0">
            <a:off x="270255" y="9419219"/>
            <a:ext cx="11413027" cy="702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302261" indent="-151130" lvl="1">
              <a:lnSpc>
                <a:spcPts val="1400"/>
              </a:lnSpc>
              <a:buFont typeface="Arial"/>
              <a:buChar char="•"/>
            </a:pPr>
            <a:r>
              <a:rPr lang="en-US" b="true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</a:t>
            </a:r>
            <a:r>
              <a:rPr lang="en-US" b="true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окращение гарантированного пакета не означает сокращение объёма помощи. </a:t>
            </a:r>
          </a:p>
          <a:p>
            <a:pPr algn="just" marL="302261" indent="-151130" lvl="1">
              <a:lnSpc>
                <a:spcPts val="1400"/>
              </a:lnSpc>
              <a:buFont typeface="Arial"/>
              <a:buChar char="•"/>
            </a:pPr>
            <a:r>
              <a:rPr lang="en-US" b="true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Ни одна услуга не исчезает — меняется только источник её финансирования. </a:t>
            </a:r>
          </a:p>
          <a:p>
            <a:pPr algn="just" marL="302261" indent="-151130" lvl="1">
              <a:lnSpc>
                <a:spcPts val="1400"/>
              </a:lnSpc>
              <a:buFont typeface="Arial"/>
              <a:buChar char="•"/>
            </a:pPr>
            <a:r>
              <a:rPr lang="en-US" b="true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Все застрахованные граждане, включая пациентов с СД, ДЦП и другими хроническими заболеваниями продолжат получать лечение, консультации и необходимые лекарства как и раньше, только уже в рамках ОСМС.</a:t>
            </a:r>
          </a:p>
        </p:txBody>
      </p:sp>
      <p:sp>
        <p:nvSpPr>
          <p:cNvPr name="TextBox 111" id="111"/>
          <p:cNvSpPr txBox="true"/>
          <p:nvPr/>
        </p:nvSpPr>
        <p:spPr>
          <a:xfrm rot="0">
            <a:off x="1204341" y="5507963"/>
            <a:ext cx="3139135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b="true" sz="18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Кто страхователь?</a:t>
            </a:r>
          </a:p>
        </p:txBody>
      </p:sp>
      <p:grpSp>
        <p:nvGrpSpPr>
          <p:cNvPr name="Group 112" id="112"/>
          <p:cNvGrpSpPr/>
          <p:nvPr/>
        </p:nvGrpSpPr>
        <p:grpSpPr>
          <a:xfrm rot="0">
            <a:off x="8352188" y="6245718"/>
            <a:ext cx="1688515" cy="1005574"/>
            <a:chOff x="0" y="0"/>
            <a:chExt cx="4568402" cy="2720572"/>
          </a:xfrm>
        </p:grpSpPr>
        <p:sp>
          <p:nvSpPr>
            <p:cNvPr name="Freeform 113" id="113"/>
            <p:cNvSpPr/>
            <p:nvPr/>
          </p:nvSpPr>
          <p:spPr>
            <a:xfrm flipH="false" flipV="false" rot="0">
              <a:off x="0" y="0"/>
              <a:ext cx="4568402" cy="2720572"/>
            </a:xfrm>
            <a:custGeom>
              <a:avLst/>
              <a:gdLst/>
              <a:ahLst/>
              <a:cxnLst/>
              <a:rect r="r" b="b" t="t" l="l"/>
              <a:pathLst>
                <a:path h="2720572" w="4568402">
                  <a:moveTo>
                    <a:pt x="4568402" y="96286"/>
                  </a:moveTo>
                  <a:lnTo>
                    <a:pt x="4568402" y="2624286"/>
                  </a:lnTo>
                  <a:cubicBezTo>
                    <a:pt x="4568402" y="2649823"/>
                    <a:pt x="4558258" y="2674314"/>
                    <a:pt x="4540201" y="2692371"/>
                  </a:cubicBezTo>
                  <a:cubicBezTo>
                    <a:pt x="4522143" y="2710428"/>
                    <a:pt x="4497653" y="2720572"/>
                    <a:pt x="4472116" y="2720572"/>
                  </a:cubicBezTo>
                  <a:lnTo>
                    <a:pt x="96286" y="2720572"/>
                  </a:lnTo>
                  <a:cubicBezTo>
                    <a:pt x="70749" y="2720572"/>
                    <a:pt x="46259" y="2710428"/>
                    <a:pt x="28202" y="2692371"/>
                  </a:cubicBezTo>
                  <a:cubicBezTo>
                    <a:pt x="10144" y="2674314"/>
                    <a:pt x="0" y="2649823"/>
                    <a:pt x="0" y="2624286"/>
                  </a:cubicBezTo>
                  <a:lnTo>
                    <a:pt x="0" y="96286"/>
                  </a:lnTo>
                  <a:cubicBezTo>
                    <a:pt x="0" y="70749"/>
                    <a:pt x="10144" y="46259"/>
                    <a:pt x="28202" y="28202"/>
                  </a:cubicBezTo>
                  <a:cubicBezTo>
                    <a:pt x="46259" y="10144"/>
                    <a:pt x="70749" y="0"/>
                    <a:pt x="96286" y="0"/>
                  </a:cubicBezTo>
                  <a:lnTo>
                    <a:pt x="4472116" y="0"/>
                  </a:lnTo>
                  <a:cubicBezTo>
                    <a:pt x="4497653" y="0"/>
                    <a:pt x="4522143" y="10144"/>
                    <a:pt x="4540201" y="28202"/>
                  </a:cubicBezTo>
                  <a:cubicBezTo>
                    <a:pt x="4558258" y="46259"/>
                    <a:pt x="4568402" y="70749"/>
                    <a:pt x="4568402" y="96286"/>
                  </a:cubicBezTo>
                  <a:close/>
                </a:path>
              </a:pathLst>
            </a:custGeom>
            <a:solidFill>
              <a:srgbClr val="FFBD59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14" id="114"/>
            <p:cNvSpPr txBox="true"/>
            <p:nvPr/>
          </p:nvSpPr>
          <p:spPr>
            <a:xfrm>
              <a:off x="0" y="-28575"/>
              <a:ext cx="4568402" cy="27491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15" id="115"/>
          <p:cNvSpPr txBox="true"/>
          <p:nvPr/>
        </p:nvSpPr>
        <p:spPr>
          <a:xfrm rot="0">
            <a:off x="8456963" y="6642873"/>
            <a:ext cx="1478965" cy="2293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54"/>
              </a:lnSpc>
            </a:pPr>
            <a:r>
              <a:rPr lang="en-US" sz="18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Студенты</a:t>
            </a:r>
          </a:p>
        </p:txBody>
      </p:sp>
      <p:sp>
        <p:nvSpPr>
          <p:cNvPr name="AutoShape 116" id="116"/>
          <p:cNvSpPr/>
          <p:nvPr/>
        </p:nvSpPr>
        <p:spPr>
          <a:xfrm flipH="true">
            <a:off x="9237370" y="4491822"/>
            <a:ext cx="2868644" cy="1773899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117" id="117"/>
          <p:cNvSpPr/>
          <p:nvPr/>
        </p:nvSpPr>
        <p:spPr>
          <a:xfrm flipH="true">
            <a:off x="8084442" y="7264141"/>
            <a:ext cx="1269587" cy="49865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118" id="118"/>
          <p:cNvSpPr txBox="true"/>
          <p:nvPr/>
        </p:nvSpPr>
        <p:spPr>
          <a:xfrm rot="0">
            <a:off x="11221" y="8920744"/>
            <a:ext cx="3732702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Важно понимать: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656058" y="-52346"/>
            <a:ext cx="6973176" cy="10394647"/>
          </a:xfrm>
          <a:custGeom>
            <a:avLst/>
            <a:gdLst/>
            <a:ahLst/>
            <a:cxnLst/>
            <a:rect r="r" b="b" t="t" l="l"/>
            <a:pathLst>
              <a:path h="10394647" w="6973176">
                <a:moveTo>
                  <a:pt x="0" y="0"/>
                </a:moveTo>
                <a:lnTo>
                  <a:pt x="6973175" y="0"/>
                </a:lnTo>
                <a:lnTo>
                  <a:pt x="6973175" y="10394647"/>
                </a:lnTo>
                <a:lnTo>
                  <a:pt x="0" y="103946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913212" y="372394"/>
            <a:ext cx="4654706" cy="834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88"/>
              </a:lnSpc>
            </a:pPr>
            <a:r>
              <a:rPr lang="en-US" sz="1659" spc="-14">
                <a:solidFill>
                  <a:srgbClr val="003A73"/>
                </a:solidFill>
                <a:latin typeface="IBM Plex Sans"/>
                <a:ea typeface="IBM Plex Sans"/>
                <a:cs typeface="IBM Plex Sans"/>
                <a:sym typeface="IBM Plex Sans"/>
              </a:rPr>
              <a:t>ЧТОБЫ ПОЛУЧАТЬ МЕДИЦИНСКУЮ ПОМОЩЬ, сначала нужно прикрепиться к поликлинике. Сделать это можно двумя способами: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415425" y="1588062"/>
            <a:ext cx="3482671" cy="2727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44"/>
              </a:lnSpc>
            </a:pPr>
            <a:r>
              <a:rPr lang="en-US" sz="1990" spc="-17">
                <a:solidFill>
                  <a:srgbClr val="006B64"/>
                </a:solidFill>
                <a:latin typeface="IBM Plex Sans"/>
                <a:ea typeface="IBM Plex Sans"/>
                <a:cs typeface="IBM Plex Sans"/>
                <a:sym typeface="IBM Plex Sans"/>
              </a:rPr>
              <a:t>Онлайн через портал eGov.kz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825672" y="1782630"/>
            <a:ext cx="27287" cy="2541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92"/>
              </a:lnSpc>
            </a:pPr>
            <a:r>
              <a:rPr lang="en-US" sz="1017" spc="-9">
                <a:solidFill>
                  <a:srgbClr val="003A73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540825" y="1849305"/>
            <a:ext cx="1187033" cy="1875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24"/>
              </a:lnSpc>
            </a:pPr>
            <a:r>
              <a:rPr lang="en-US" sz="1017" spc="-9">
                <a:solidFill>
                  <a:srgbClr val="003A73"/>
                </a:solidFill>
                <a:latin typeface="IBM Plex Sans"/>
                <a:ea typeface="IBM Plex Sans"/>
                <a:cs typeface="IBM Plex Sans"/>
                <a:sym typeface="IBM Plex Sans"/>
              </a:rPr>
              <a:t>Если</a:t>
            </a:r>
            <a:r>
              <a:rPr lang="en-US" sz="101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017" spc="-9">
                <a:solidFill>
                  <a:srgbClr val="003A73"/>
                </a:solidFill>
                <a:latin typeface="IBM Plex Sans"/>
                <a:ea typeface="IBM Plex Sans"/>
                <a:cs typeface="IBM Plex Sans"/>
                <a:sym typeface="IBM Plex Sans"/>
              </a:rPr>
              <a:t>у</a:t>
            </a:r>
            <a:r>
              <a:rPr lang="en-US" sz="101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017" spc="-9">
                <a:solidFill>
                  <a:srgbClr val="003A73"/>
                </a:solidFill>
                <a:latin typeface="IBM Plex Sans"/>
                <a:ea typeface="IBM Plex Sans"/>
                <a:cs typeface="IBM Plex Sans"/>
                <a:sym typeface="IBM Plex Sans"/>
              </a:rPr>
              <a:t>вас</a:t>
            </a:r>
            <a:r>
              <a:rPr lang="en-US" sz="101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017" spc="-9">
                <a:solidFill>
                  <a:srgbClr val="003A73"/>
                </a:solidFill>
                <a:latin typeface="IBM Plex Sans"/>
                <a:ea typeface="IBM Plex Sans"/>
                <a:cs typeface="IBM Plex Sans"/>
                <a:sym typeface="IBM Plex Sans"/>
              </a:rPr>
              <a:t>есть</a:t>
            </a:r>
            <a:r>
              <a:rPr lang="en-US" sz="101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017" spc="-9">
                <a:solidFill>
                  <a:srgbClr val="003A73"/>
                </a:solidFill>
                <a:latin typeface="IBM Plex Sans"/>
                <a:ea typeface="IBM Plex Sans"/>
                <a:cs typeface="IBM Plex Sans"/>
                <a:sym typeface="IBM Plex Sans"/>
              </a:rPr>
              <a:t>ЭЦП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440444" y="2774433"/>
            <a:ext cx="2805684" cy="5159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24"/>
              </a:lnSpc>
            </a:pPr>
            <a:r>
              <a:rPr lang="en-US" sz="1535" spc="-13">
                <a:solidFill>
                  <a:srgbClr val="00394A"/>
                </a:solidFill>
                <a:latin typeface="IBM Plex Sans"/>
                <a:ea typeface="IBM Plex Sans"/>
                <a:cs typeface="IBM Plex Sans"/>
                <a:sym typeface="IBM Plex Sans"/>
              </a:rPr>
              <a:t>ЗАЙДИТЕ НА ПОРТАЛ </a:t>
            </a:r>
            <a:r>
              <a:rPr lang="en-US" sz="1535" spc="-13">
                <a:solidFill>
                  <a:srgbClr val="006B52"/>
                </a:solidFill>
                <a:latin typeface="IBM Plex Sans"/>
                <a:ea typeface="IBM Plex Sans"/>
                <a:cs typeface="IBM Plex Sans"/>
                <a:sym typeface="IBM Plex Sans"/>
              </a:rPr>
              <a:t>EGOV.KZ И АВТОРИЗУЙТЕСЬ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296725" y="6417971"/>
            <a:ext cx="3642724" cy="5159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24"/>
              </a:lnSpc>
            </a:pPr>
            <a:r>
              <a:rPr lang="en-US" sz="1535" spc="-13">
                <a:solidFill>
                  <a:srgbClr val="003A73"/>
                </a:solidFill>
                <a:latin typeface="IBM Plex Sans"/>
                <a:ea typeface="IBM Plex Sans"/>
                <a:cs typeface="IBM Plex Sans"/>
                <a:sym typeface="IBM Plex Sans"/>
              </a:rPr>
              <a:t>ЗАПОЛНИТЕ ВСЕ ПОЛЯ С ДАННЫМИ И ВЫБЕРИТЕ НУЖНУЮ ПОЛИКЛИНИКУ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313932" y="8212782"/>
            <a:ext cx="3741085" cy="25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24"/>
              </a:lnSpc>
            </a:pPr>
            <a:r>
              <a:rPr lang="en-US" sz="1535" spc="-13">
                <a:solidFill>
                  <a:srgbClr val="003A73"/>
                </a:solidFill>
                <a:latin typeface="IBM Plex Sans"/>
                <a:ea typeface="IBM Plex Sans"/>
                <a:cs typeface="IBM Plex Sans"/>
                <a:sym typeface="IBM Plex Sans"/>
              </a:rPr>
              <a:t>ПОДПИШИТЕ ЗАЯВЛЕНИЕ С ПОМОЩЬЮ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488354" y="8469979"/>
            <a:ext cx="3521659" cy="25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24"/>
              </a:lnSpc>
            </a:pPr>
            <a:r>
              <a:rPr lang="en-US" sz="1535" spc="-13">
                <a:solidFill>
                  <a:srgbClr val="004A39"/>
                </a:solidFill>
                <a:latin typeface="IBM Plex Sans"/>
                <a:ea typeface="IBM Plex Sans"/>
                <a:cs typeface="IBM Plex Sans"/>
                <a:sym typeface="IBM Plex Sans"/>
              </a:rPr>
              <a:t>ЭЛЕКТРОННОЙ ЦИФРОВОЙ ПОДПИСИ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800959" y="4469282"/>
            <a:ext cx="3215041" cy="5159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024"/>
              </a:lnSpc>
            </a:pPr>
            <a:r>
              <a:rPr lang="en-US" sz="1535" spc="-13">
                <a:solidFill>
                  <a:srgbClr val="003A73"/>
                </a:solidFill>
                <a:latin typeface="IBM Plex Sans"/>
                <a:ea typeface="IBM Plex Sans"/>
                <a:cs typeface="IBM Plex Sans"/>
                <a:sym typeface="IBM Plex Sans"/>
              </a:rPr>
              <a:t>В РАЗДЕЛЕ </a:t>
            </a:r>
            <a:r>
              <a:rPr lang="en-US" sz="1535" spc="-13">
                <a:solidFill>
                  <a:srgbClr val="004A39"/>
                </a:solidFill>
                <a:latin typeface="IBM Plex Sans"/>
                <a:ea typeface="IBM Plex Sans"/>
                <a:cs typeface="IBM Plex Sans"/>
                <a:sym typeface="IBM Plex Sans"/>
              </a:rPr>
              <a:t>«ЗДРАВООХРАНЕНИЕ» </a:t>
            </a:r>
            <a:r>
              <a:rPr lang="en-US" sz="1535" spc="-13">
                <a:solidFill>
                  <a:srgbClr val="003A73"/>
                </a:solidFill>
                <a:latin typeface="IBM Plex Sans"/>
                <a:ea typeface="IBM Plex Sans"/>
                <a:cs typeface="IBM Plex Sans"/>
                <a:sym typeface="IBM Plex Sans"/>
              </a:rPr>
              <a:t>ВЫБЕРИТЕ УСЛУГУ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532298" y="4983685"/>
            <a:ext cx="3447679" cy="25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24"/>
              </a:lnSpc>
            </a:pPr>
            <a:r>
              <a:rPr lang="en-US" sz="1535" spc="-13">
                <a:solidFill>
                  <a:srgbClr val="006B52"/>
                </a:solidFill>
                <a:latin typeface="IBM Plex Sans"/>
                <a:ea typeface="IBM Plex Sans"/>
                <a:cs typeface="IBM Plex Sans"/>
                <a:sym typeface="IBM Plex Sans"/>
              </a:rPr>
              <a:t>«ПРИКРЕПЛЕНИЕ К ПОЛИКЛИНИКЕ»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468107" y="9333884"/>
            <a:ext cx="5451413" cy="6179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07"/>
              </a:lnSpc>
            </a:pPr>
            <a:r>
              <a:rPr lang="en-US" sz="1219" spc="-10">
                <a:solidFill>
                  <a:srgbClr val="003A73"/>
                </a:solidFill>
                <a:latin typeface="IBM Plex Sans"/>
                <a:ea typeface="IBM Plex Sans"/>
                <a:cs typeface="IBM Plex Sans"/>
                <a:sym typeface="IBM Plex Sans"/>
              </a:rPr>
              <a:t>После отправки заявки информация автоматически уйдёт в поликлинику. Ответ о прикреплении или мотивированный отказ появится в личном кабинете в течение 1 рабочего дня.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021804" y="3024535"/>
            <a:ext cx="241894" cy="7224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07"/>
              </a:lnSpc>
            </a:pPr>
            <a:r>
              <a:rPr lang="en-US" sz="4077" spc="-36">
                <a:solidFill>
                  <a:srgbClr val="00254A"/>
                </a:solidFill>
                <a:latin typeface="IBM Plex Sans"/>
                <a:ea typeface="IBM Plex Sans"/>
                <a:cs typeface="IBM Plex Sans"/>
                <a:sym typeface="IBM Plex Sans"/>
              </a:rPr>
              <a:t>1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093436" y="5353144"/>
            <a:ext cx="291011" cy="7224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07"/>
              </a:lnSpc>
            </a:pPr>
            <a:r>
              <a:rPr lang="en-US" sz="4077" spc="-36">
                <a:solidFill>
                  <a:srgbClr val="00254A"/>
                </a:solidFill>
                <a:latin typeface="IBM Plex Sans"/>
                <a:ea typeface="IBM Plex Sans"/>
                <a:cs typeface="IBM Plex Sans"/>
                <a:sym typeface="IBM Plex Sans"/>
              </a:rPr>
              <a:t>3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669394" y="3447830"/>
            <a:ext cx="276219" cy="7224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707"/>
              </a:lnSpc>
            </a:pPr>
            <a:r>
              <a:rPr lang="en-US" sz="4077" spc="-36">
                <a:solidFill>
                  <a:srgbClr val="00254A"/>
                </a:solidFill>
                <a:latin typeface="IBM Plex Sans"/>
                <a:ea typeface="IBM Plex Sans"/>
                <a:cs typeface="IBM Plex Sans"/>
                <a:sym typeface="IBM Plex Sans"/>
              </a:rPr>
              <a:t>2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845593" y="7016191"/>
            <a:ext cx="300513" cy="7224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07"/>
              </a:lnSpc>
            </a:pPr>
            <a:r>
              <a:rPr lang="en-US" sz="4077" spc="-36">
                <a:solidFill>
                  <a:srgbClr val="00254A"/>
                </a:solidFill>
                <a:latin typeface="IBM Plex Sans"/>
                <a:ea typeface="IBM Plex Sans"/>
                <a:cs typeface="IBM Plex Sans"/>
                <a:sym typeface="IBM Plex Sans"/>
              </a:rPr>
              <a:t>4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18556" y="2128204"/>
            <a:ext cx="5317185" cy="3582293"/>
          </a:xfrm>
          <a:custGeom>
            <a:avLst/>
            <a:gdLst/>
            <a:ahLst/>
            <a:cxnLst/>
            <a:rect r="r" b="b" t="t" l="l"/>
            <a:pathLst>
              <a:path h="3582293" w="5317185">
                <a:moveTo>
                  <a:pt x="0" y="0"/>
                </a:moveTo>
                <a:lnTo>
                  <a:pt x="5317185" y="0"/>
                </a:lnTo>
                <a:lnTo>
                  <a:pt x="5317185" y="3582293"/>
                </a:lnTo>
                <a:lnTo>
                  <a:pt x="0" y="35822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25" t="0" r="-2125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163584" y="1377240"/>
            <a:ext cx="8430220" cy="57033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60"/>
              </a:lnSpc>
            </a:pPr>
            <a:r>
              <a:rPr lang="en-US" b="true" sz="189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пенсионеров;</a:t>
            </a:r>
          </a:p>
          <a:p>
            <a:pPr algn="l">
              <a:lnSpc>
                <a:spcPts val="4160"/>
              </a:lnSpc>
            </a:pPr>
            <a:r>
              <a:rPr lang="en-US" b="true" sz="189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людей с инвалидностью;</a:t>
            </a:r>
          </a:p>
          <a:p>
            <a:pPr algn="l">
              <a:lnSpc>
                <a:spcPts val="4160"/>
              </a:lnSpc>
            </a:pPr>
            <a:r>
              <a:rPr lang="en-US" b="true" sz="189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законных представителей детей с инвалидностью;</a:t>
            </a:r>
          </a:p>
          <a:p>
            <a:pPr algn="l">
              <a:lnSpc>
                <a:spcPts val="4160"/>
              </a:lnSpc>
            </a:pPr>
            <a:r>
              <a:rPr lang="en-US" b="true" sz="189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патронатных воспитателей и опекунов;</a:t>
            </a:r>
          </a:p>
          <a:p>
            <a:pPr algn="l">
              <a:lnSpc>
                <a:spcPts val="4160"/>
              </a:lnSpc>
            </a:pPr>
            <a:r>
              <a:rPr lang="en-US" b="true" sz="189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осуждённых, находящихся в колониях;</a:t>
            </a:r>
          </a:p>
          <a:p>
            <a:pPr algn="l">
              <a:lnSpc>
                <a:spcPts val="4160"/>
              </a:lnSpc>
            </a:pPr>
            <a:r>
              <a:rPr lang="en-US" b="true" sz="189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военнослужащих срочной службы;</a:t>
            </a:r>
          </a:p>
          <a:p>
            <a:pPr algn="l">
              <a:lnSpc>
                <a:spcPts val="4160"/>
              </a:lnSpc>
            </a:pPr>
            <a:r>
              <a:rPr lang="en-US" b="true" sz="189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иногородних студентов;</a:t>
            </a:r>
          </a:p>
          <a:p>
            <a:pPr algn="l">
              <a:lnSpc>
                <a:spcPts val="4160"/>
              </a:lnSpc>
            </a:pPr>
            <a:r>
              <a:rPr lang="en-US" b="true" sz="189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учащихся медресе;</a:t>
            </a:r>
          </a:p>
          <a:p>
            <a:pPr algn="l">
              <a:lnSpc>
                <a:spcPts val="4160"/>
              </a:lnSpc>
            </a:pPr>
            <a:r>
              <a:rPr lang="en-US" b="true" sz="189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детей, родившихся за границей;</a:t>
            </a:r>
          </a:p>
          <a:p>
            <a:pPr algn="l">
              <a:lnSpc>
                <a:spcPts val="4160"/>
              </a:lnSpc>
            </a:pPr>
            <a:r>
              <a:rPr lang="en-US" b="true" sz="189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воспитанников домов малютки, интернатов, домов престарелых;</a:t>
            </a:r>
          </a:p>
          <a:p>
            <a:pPr algn="l">
              <a:lnSpc>
                <a:spcPts val="4160"/>
              </a:lnSpc>
            </a:pPr>
            <a:r>
              <a:rPr lang="en-US" b="true" sz="189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людей, которые прикрепляются по доверенности.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6567764" y="5710497"/>
            <a:ext cx="502149" cy="465082"/>
          </a:xfrm>
          <a:custGeom>
            <a:avLst/>
            <a:gdLst/>
            <a:ahLst/>
            <a:cxnLst/>
            <a:rect r="r" b="b" t="t" l="l"/>
            <a:pathLst>
              <a:path h="465082" w="502149">
                <a:moveTo>
                  <a:pt x="0" y="0"/>
                </a:moveTo>
                <a:lnTo>
                  <a:pt x="502149" y="0"/>
                </a:lnTo>
                <a:lnTo>
                  <a:pt x="502149" y="465082"/>
                </a:lnTo>
                <a:lnTo>
                  <a:pt x="0" y="465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30046" y="7801068"/>
            <a:ext cx="16439406" cy="1099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9"/>
              </a:lnSpc>
            </a:pPr>
          </a:p>
          <a:p>
            <a:pPr algn="ctr">
              <a:lnSpc>
                <a:spcPts val="2939"/>
              </a:lnSpc>
            </a:pPr>
            <a:r>
              <a:rPr lang="en-US" b="true" sz="2099">
                <a:solidFill>
                  <a:srgbClr val="BE344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После того как вы прикрепились к поликлинике, уточните номер вашего участка и имя вашего участкового врача  </a:t>
            </a:r>
          </a:p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b="true" sz="2099">
                <a:solidFill>
                  <a:srgbClr val="BE344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— это нужно для дальнейших осмотров, консультаций и записи на приемы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289484" y="265430"/>
            <a:ext cx="8025557" cy="763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b="true" sz="21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</a:t>
            </a:r>
            <a:r>
              <a:rPr lang="en-US" b="true" sz="21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поликлинике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b="true" sz="21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услуга доступна для: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6567764" y="5161425"/>
            <a:ext cx="502149" cy="465082"/>
          </a:xfrm>
          <a:custGeom>
            <a:avLst/>
            <a:gdLst/>
            <a:ahLst/>
            <a:cxnLst/>
            <a:rect r="r" b="b" t="t" l="l"/>
            <a:pathLst>
              <a:path h="465082" w="502149">
                <a:moveTo>
                  <a:pt x="0" y="0"/>
                </a:moveTo>
                <a:lnTo>
                  <a:pt x="502149" y="0"/>
                </a:lnTo>
                <a:lnTo>
                  <a:pt x="502149" y="465082"/>
                </a:lnTo>
                <a:lnTo>
                  <a:pt x="0" y="465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567764" y="4610618"/>
            <a:ext cx="502149" cy="465082"/>
          </a:xfrm>
          <a:custGeom>
            <a:avLst/>
            <a:gdLst/>
            <a:ahLst/>
            <a:cxnLst/>
            <a:rect r="r" b="b" t="t" l="l"/>
            <a:pathLst>
              <a:path h="465082" w="502149">
                <a:moveTo>
                  <a:pt x="0" y="0"/>
                </a:moveTo>
                <a:lnTo>
                  <a:pt x="502149" y="0"/>
                </a:lnTo>
                <a:lnTo>
                  <a:pt x="502149" y="465082"/>
                </a:lnTo>
                <a:lnTo>
                  <a:pt x="0" y="465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567764" y="4097911"/>
            <a:ext cx="502149" cy="465082"/>
          </a:xfrm>
          <a:custGeom>
            <a:avLst/>
            <a:gdLst/>
            <a:ahLst/>
            <a:cxnLst/>
            <a:rect r="r" b="b" t="t" l="l"/>
            <a:pathLst>
              <a:path h="465082" w="502149">
                <a:moveTo>
                  <a:pt x="0" y="0"/>
                </a:moveTo>
                <a:lnTo>
                  <a:pt x="502149" y="0"/>
                </a:lnTo>
                <a:lnTo>
                  <a:pt x="502149" y="465082"/>
                </a:lnTo>
                <a:lnTo>
                  <a:pt x="0" y="465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6567764" y="3539313"/>
            <a:ext cx="502149" cy="465082"/>
          </a:xfrm>
          <a:custGeom>
            <a:avLst/>
            <a:gdLst/>
            <a:ahLst/>
            <a:cxnLst/>
            <a:rect r="r" b="b" t="t" l="l"/>
            <a:pathLst>
              <a:path h="465082" w="502149">
                <a:moveTo>
                  <a:pt x="0" y="0"/>
                </a:moveTo>
                <a:lnTo>
                  <a:pt x="502149" y="0"/>
                </a:lnTo>
                <a:lnTo>
                  <a:pt x="502149" y="465082"/>
                </a:lnTo>
                <a:lnTo>
                  <a:pt x="0" y="465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567764" y="3026606"/>
            <a:ext cx="502149" cy="465082"/>
          </a:xfrm>
          <a:custGeom>
            <a:avLst/>
            <a:gdLst/>
            <a:ahLst/>
            <a:cxnLst/>
            <a:rect r="r" b="b" t="t" l="l"/>
            <a:pathLst>
              <a:path h="465082" w="502149">
                <a:moveTo>
                  <a:pt x="0" y="0"/>
                </a:moveTo>
                <a:lnTo>
                  <a:pt x="502149" y="0"/>
                </a:lnTo>
                <a:lnTo>
                  <a:pt x="502149" y="465082"/>
                </a:lnTo>
                <a:lnTo>
                  <a:pt x="0" y="465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567764" y="2513899"/>
            <a:ext cx="502149" cy="465082"/>
          </a:xfrm>
          <a:custGeom>
            <a:avLst/>
            <a:gdLst/>
            <a:ahLst/>
            <a:cxnLst/>
            <a:rect r="r" b="b" t="t" l="l"/>
            <a:pathLst>
              <a:path h="465082" w="502149">
                <a:moveTo>
                  <a:pt x="0" y="0"/>
                </a:moveTo>
                <a:lnTo>
                  <a:pt x="502149" y="0"/>
                </a:lnTo>
                <a:lnTo>
                  <a:pt x="502149" y="465082"/>
                </a:lnTo>
                <a:lnTo>
                  <a:pt x="0" y="465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567764" y="2001192"/>
            <a:ext cx="502149" cy="465082"/>
          </a:xfrm>
          <a:custGeom>
            <a:avLst/>
            <a:gdLst/>
            <a:ahLst/>
            <a:cxnLst/>
            <a:rect r="r" b="b" t="t" l="l"/>
            <a:pathLst>
              <a:path h="465082" w="502149">
                <a:moveTo>
                  <a:pt x="0" y="0"/>
                </a:moveTo>
                <a:lnTo>
                  <a:pt x="502149" y="0"/>
                </a:lnTo>
                <a:lnTo>
                  <a:pt x="502149" y="465082"/>
                </a:lnTo>
                <a:lnTo>
                  <a:pt x="0" y="465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567764" y="1493021"/>
            <a:ext cx="502149" cy="465082"/>
          </a:xfrm>
          <a:custGeom>
            <a:avLst/>
            <a:gdLst/>
            <a:ahLst/>
            <a:cxnLst/>
            <a:rect r="r" b="b" t="t" l="l"/>
            <a:pathLst>
              <a:path h="465082" w="502149">
                <a:moveTo>
                  <a:pt x="0" y="0"/>
                </a:moveTo>
                <a:lnTo>
                  <a:pt x="502149" y="0"/>
                </a:lnTo>
                <a:lnTo>
                  <a:pt x="502149" y="465082"/>
                </a:lnTo>
                <a:lnTo>
                  <a:pt x="0" y="465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6567764" y="6223204"/>
            <a:ext cx="502149" cy="465082"/>
          </a:xfrm>
          <a:custGeom>
            <a:avLst/>
            <a:gdLst/>
            <a:ahLst/>
            <a:cxnLst/>
            <a:rect r="r" b="b" t="t" l="l"/>
            <a:pathLst>
              <a:path h="465082" w="502149">
                <a:moveTo>
                  <a:pt x="0" y="0"/>
                </a:moveTo>
                <a:lnTo>
                  <a:pt x="502149" y="0"/>
                </a:lnTo>
                <a:lnTo>
                  <a:pt x="502149" y="465082"/>
                </a:lnTo>
                <a:lnTo>
                  <a:pt x="0" y="465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6567764" y="6735911"/>
            <a:ext cx="502149" cy="465082"/>
          </a:xfrm>
          <a:custGeom>
            <a:avLst/>
            <a:gdLst/>
            <a:ahLst/>
            <a:cxnLst/>
            <a:rect r="r" b="b" t="t" l="l"/>
            <a:pathLst>
              <a:path h="465082" w="502149">
                <a:moveTo>
                  <a:pt x="0" y="0"/>
                </a:moveTo>
                <a:lnTo>
                  <a:pt x="502149" y="0"/>
                </a:lnTo>
                <a:lnTo>
                  <a:pt x="502149" y="465082"/>
                </a:lnTo>
                <a:lnTo>
                  <a:pt x="0" y="465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8814829" y="1220482"/>
            <a:ext cx="0" cy="8069378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>
            <a:off x="4263545" y="5459966"/>
            <a:ext cx="9794748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3881529" y="2590020"/>
            <a:ext cx="764031" cy="764031"/>
          </a:xfrm>
          <a:custGeom>
            <a:avLst/>
            <a:gdLst/>
            <a:ahLst/>
            <a:cxnLst/>
            <a:rect r="r" b="b" t="t" l="l"/>
            <a:pathLst>
              <a:path h="764031" w="764031">
                <a:moveTo>
                  <a:pt x="0" y="0"/>
                </a:moveTo>
                <a:lnTo>
                  <a:pt x="764032" y="0"/>
                </a:lnTo>
                <a:lnTo>
                  <a:pt x="764032" y="764031"/>
                </a:lnTo>
                <a:lnTo>
                  <a:pt x="0" y="7640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212823" y="1220482"/>
            <a:ext cx="2762943" cy="723389"/>
          </a:xfrm>
          <a:custGeom>
            <a:avLst/>
            <a:gdLst/>
            <a:ahLst/>
            <a:cxnLst/>
            <a:rect r="r" b="b" t="t" l="l"/>
            <a:pathLst>
              <a:path h="723389" w="2762943">
                <a:moveTo>
                  <a:pt x="0" y="0"/>
                </a:moveTo>
                <a:lnTo>
                  <a:pt x="2762942" y="0"/>
                </a:lnTo>
                <a:lnTo>
                  <a:pt x="2762942" y="723389"/>
                </a:lnTo>
                <a:lnTo>
                  <a:pt x="0" y="7233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>
            <a:off x="6594294" y="1943871"/>
            <a:ext cx="0" cy="304776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5212823" y="2248647"/>
            <a:ext cx="2762943" cy="723389"/>
          </a:xfrm>
          <a:custGeom>
            <a:avLst/>
            <a:gdLst/>
            <a:ahLst/>
            <a:cxnLst/>
            <a:rect r="r" b="b" t="t" l="l"/>
            <a:pathLst>
              <a:path h="723389" w="2762943">
                <a:moveTo>
                  <a:pt x="0" y="0"/>
                </a:moveTo>
                <a:lnTo>
                  <a:pt x="2762942" y="0"/>
                </a:lnTo>
                <a:lnTo>
                  <a:pt x="2762942" y="723388"/>
                </a:lnTo>
                <a:lnTo>
                  <a:pt x="0" y="7233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8" id="8"/>
          <p:cNvSpPr/>
          <p:nvPr/>
        </p:nvSpPr>
        <p:spPr>
          <a:xfrm>
            <a:off x="6594294" y="2972035"/>
            <a:ext cx="0" cy="437331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5187447" y="3409367"/>
            <a:ext cx="2762943" cy="723389"/>
          </a:xfrm>
          <a:custGeom>
            <a:avLst/>
            <a:gdLst/>
            <a:ahLst/>
            <a:cxnLst/>
            <a:rect r="r" b="b" t="t" l="l"/>
            <a:pathLst>
              <a:path h="723389" w="2762943">
                <a:moveTo>
                  <a:pt x="0" y="0"/>
                </a:moveTo>
                <a:lnTo>
                  <a:pt x="2762943" y="0"/>
                </a:lnTo>
                <a:lnTo>
                  <a:pt x="2762943" y="723388"/>
                </a:lnTo>
                <a:lnTo>
                  <a:pt x="0" y="7233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187447" y="4533571"/>
            <a:ext cx="2762943" cy="723389"/>
          </a:xfrm>
          <a:custGeom>
            <a:avLst/>
            <a:gdLst/>
            <a:ahLst/>
            <a:cxnLst/>
            <a:rect r="r" b="b" t="t" l="l"/>
            <a:pathLst>
              <a:path h="723389" w="2762943">
                <a:moveTo>
                  <a:pt x="0" y="0"/>
                </a:moveTo>
                <a:lnTo>
                  <a:pt x="2762943" y="0"/>
                </a:lnTo>
                <a:lnTo>
                  <a:pt x="2762943" y="723389"/>
                </a:lnTo>
                <a:lnTo>
                  <a:pt x="0" y="7233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1" id="11"/>
          <p:cNvSpPr/>
          <p:nvPr/>
        </p:nvSpPr>
        <p:spPr>
          <a:xfrm>
            <a:off x="6594294" y="4096240"/>
            <a:ext cx="0" cy="437331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8973726" y="2793876"/>
            <a:ext cx="1421070" cy="463557"/>
          </a:xfrm>
          <a:custGeom>
            <a:avLst/>
            <a:gdLst/>
            <a:ahLst/>
            <a:cxnLst/>
            <a:rect r="r" b="b" t="t" l="l"/>
            <a:pathLst>
              <a:path h="463557" w="1421070">
                <a:moveTo>
                  <a:pt x="0" y="0"/>
                </a:moveTo>
                <a:lnTo>
                  <a:pt x="1421070" y="0"/>
                </a:lnTo>
                <a:lnTo>
                  <a:pt x="1421070" y="463558"/>
                </a:lnTo>
                <a:lnTo>
                  <a:pt x="0" y="4635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787107" y="1220482"/>
            <a:ext cx="2762943" cy="723389"/>
          </a:xfrm>
          <a:custGeom>
            <a:avLst/>
            <a:gdLst/>
            <a:ahLst/>
            <a:cxnLst/>
            <a:rect r="r" b="b" t="t" l="l"/>
            <a:pathLst>
              <a:path h="723389" w="2762943">
                <a:moveTo>
                  <a:pt x="0" y="0"/>
                </a:moveTo>
                <a:lnTo>
                  <a:pt x="2762942" y="0"/>
                </a:lnTo>
                <a:lnTo>
                  <a:pt x="2762942" y="723389"/>
                </a:lnTo>
                <a:lnTo>
                  <a:pt x="0" y="7233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4" id="14"/>
          <p:cNvSpPr/>
          <p:nvPr/>
        </p:nvSpPr>
        <p:spPr>
          <a:xfrm>
            <a:off x="12168578" y="1943871"/>
            <a:ext cx="0" cy="377187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Freeform 15" id="15"/>
          <p:cNvSpPr/>
          <p:nvPr/>
        </p:nvSpPr>
        <p:spPr>
          <a:xfrm flipH="false" flipV="false" rot="0">
            <a:off x="10787107" y="2321058"/>
            <a:ext cx="2762943" cy="723389"/>
          </a:xfrm>
          <a:custGeom>
            <a:avLst/>
            <a:gdLst/>
            <a:ahLst/>
            <a:cxnLst/>
            <a:rect r="r" b="b" t="t" l="l"/>
            <a:pathLst>
              <a:path h="723389" w="2762943">
                <a:moveTo>
                  <a:pt x="0" y="0"/>
                </a:moveTo>
                <a:lnTo>
                  <a:pt x="2762942" y="0"/>
                </a:lnTo>
                <a:lnTo>
                  <a:pt x="2762942" y="723388"/>
                </a:lnTo>
                <a:lnTo>
                  <a:pt x="0" y="7233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6" id="16"/>
          <p:cNvSpPr/>
          <p:nvPr/>
        </p:nvSpPr>
        <p:spPr>
          <a:xfrm>
            <a:off x="12168578" y="3044446"/>
            <a:ext cx="0" cy="36492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Freeform 17" id="17"/>
          <p:cNvSpPr/>
          <p:nvPr/>
        </p:nvSpPr>
        <p:spPr>
          <a:xfrm flipH="false" flipV="false" rot="0">
            <a:off x="10787107" y="3409367"/>
            <a:ext cx="2762943" cy="723389"/>
          </a:xfrm>
          <a:custGeom>
            <a:avLst/>
            <a:gdLst/>
            <a:ahLst/>
            <a:cxnLst/>
            <a:rect r="r" b="b" t="t" l="l"/>
            <a:pathLst>
              <a:path h="723389" w="2762943">
                <a:moveTo>
                  <a:pt x="0" y="0"/>
                </a:moveTo>
                <a:lnTo>
                  <a:pt x="2762942" y="0"/>
                </a:lnTo>
                <a:lnTo>
                  <a:pt x="2762942" y="723388"/>
                </a:lnTo>
                <a:lnTo>
                  <a:pt x="0" y="7233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4005180" y="7238588"/>
            <a:ext cx="877894" cy="596968"/>
          </a:xfrm>
          <a:custGeom>
            <a:avLst/>
            <a:gdLst/>
            <a:ahLst/>
            <a:cxnLst/>
            <a:rect r="r" b="b" t="t" l="l"/>
            <a:pathLst>
              <a:path h="596968" w="877894">
                <a:moveTo>
                  <a:pt x="0" y="0"/>
                </a:moveTo>
                <a:lnTo>
                  <a:pt x="877894" y="0"/>
                </a:lnTo>
                <a:lnTo>
                  <a:pt x="877894" y="596968"/>
                </a:lnTo>
                <a:lnTo>
                  <a:pt x="0" y="5969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5187447" y="5601048"/>
            <a:ext cx="2762943" cy="723389"/>
          </a:xfrm>
          <a:custGeom>
            <a:avLst/>
            <a:gdLst/>
            <a:ahLst/>
            <a:cxnLst/>
            <a:rect r="r" b="b" t="t" l="l"/>
            <a:pathLst>
              <a:path h="723389" w="2762943">
                <a:moveTo>
                  <a:pt x="0" y="0"/>
                </a:moveTo>
                <a:lnTo>
                  <a:pt x="2762943" y="0"/>
                </a:lnTo>
                <a:lnTo>
                  <a:pt x="2762943" y="723388"/>
                </a:lnTo>
                <a:lnTo>
                  <a:pt x="0" y="7233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20" id="20"/>
          <p:cNvSpPr/>
          <p:nvPr/>
        </p:nvSpPr>
        <p:spPr>
          <a:xfrm>
            <a:off x="6568918" y="6324436"/>
            <a:ext cx="0" cy="380697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Freeform 21" id="21"/>
          <p:cNvSpPr/>
          <p:nvPr/>
        </p:nvSpPr>
        <p:spPr>
          <a:xfrm flipH="false" flipV="false" rot="0">
            <a:off x="5212823" y="6705073"/>
            <a:ext cx="2762943" cy="723389"/>
          </a:xfrm>
          <a:custGeom>
            <a:avLst/>
            <a:gdLst/>
            <a:ahLst/>
            <a:cxnLst/>
            <a:rect r="r" b="b" t="t" l="l"/>
            <a:pathLst>
              <a:path h="723389" w="2762943">
                <a:moveTo>
                  <a:pt x="0" y="0"/>
                </a:moveTo>
                <a:lnTo>
                  <a:pt x="2762942" y="0"/>
                </a:lnTo>
                <a:lnTo>
                  <a:pt x="2762942" y="723389"/>
                </a:lnTo>
                <a:lnTo>
                  <a:pt x="0" y="7233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22" id="22"/>
          <p:cNvSpPr/>
          <p:nvPr/>
        </p:nvSpPr>
        <p:spPr>
          <a:xfrm>
            <a:off x="6594294" y="7428462"/>
            <a:ext cx="0" cy="418023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Freeform 23" id="23"/>
          <p:cNvSpPr/>
          <p:nvPr/>
        </p:nvSpPr>
        <p:spPr>
          <a:xfrm flipH="false" flipV="false" rot="0">
            <a:off x="5187447" y="7846485"/>
            <a:ext cx="2762943" cy="723389"/>
          </a:xfrm>
          <a:custGeom>
            <a:avLst/>
            <a:gdLst/>
            <a:ahLst/>
            <a:cxnLst/>
            <a:rect r="r" b="b" t="t" l="l"/>
            <a:pathLst>
              <a:path h="723389" w="2762943">
                <a:moveTo>
                  <a:pt x="0" y="0"/>
                </a:moveTo>
                <a:lnTo>
                  <a:pt x="2762943" y="0"/>
                </a:lnTo>
                <a:lnTo>
                  <a:pt x="2762943" y="723389"/>
                </a:lnTo>
                <a:lnTo>
                  <a:pt x="0" y="7233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9499332" y="7096884"/>
            <a:ext cx="645021" cy="645021"/>
          </a:xfrm>
          <a:custGeom>
            <a:avLst/>
            <a:gdLst/>
            <a:ahLst/>
            <a:cxnLst/>
            <a:rect r="r" b="b" t="t" l="l"/>
            <a:pathLst>
              <a:path h="645021" w="645021">
                <a:moveTo>
                  <a:pt x="0" y="0"/>
                </a:moveTo>
                <a:lnTo>
                  <a:pt x="645022" y="0"/>
                </a:lnTo>
                <a:lnTo>
                  <a:pt x="645022" y="645021"/>
                </a:lnTo>
                <a:lnTo>
                  <a:pt x="0" y="6450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1622091" y="454893"/>
            <a:ext cx="15457487" cy="3519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3"/>
              </a:lnSpc>
              <a:spcBef>
                <a:spcPct val="0"/>
              </a:spcBef>
            </a:pPr>
            <a:r>
              <a:rPr lang="en-US" b="true" sz="2131">
                <a:solidFill>
                  <a:srgbClr val="5E17E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Как убедиться, что Вы застрахованы и имеете право на медицинскую помощь?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5212823" y="1387170"/>
            <a:ext cx="2762943" cy="3519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3"/>
              </a:lnSpc>
              <a:spcBef>
                <a:spcPct val="0"/>
              </a:spcBef>
            </a:pPr>
            <a:r>
              <a:rPr lang="en-US" b="true" sz="213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@SaqtandyryBot 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5341265" y="2302008"/>
            <a:ext cx="2762943" cy="5976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8"/>
              </a:lnSpc>
              <a:spcBef>
                <a:spcPct val="0"/>
              </a:spcBef>
            </a:pPr>
            <a:r>
              <a:rPr lang="en-US" b="true" sz="1198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выбрать раздел </a:t>
            </a:r>
          </a:p>
          <a:p>
            <a:pPr algn="ctr">
              <a:lnSpc>
                <a:spcPts val="1678"/>
              </a:lnSpc>
              <a:spcBef>
                <a:spcPct val="0"/>
              </a:spcBef>
            </a:pPr>
            <a:r>
              <a:rPr lang="en-US" b="true" sz="1198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«определить </a:t>
            </a:r>
          </a:p>
          <a:p>
            <a:pPr algn="ctr">
              <a:lnSpc>
                <a:spcPts val="1678"/>
              </a:lnSpc>
              <a:spcBef>
                <a:spcPct val="0"/>
              </a:spcBef>
            </a:pPr>
            <a:r>
              <a:rPr lang="en-US" b="true" sz="1198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статус застрахованности»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212823" y="3665734"/>
            <a:ext cx="2762943" cy="1916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8"/>
              </a:lnSpc>
              <a:spcBef>
                <a:spcPct val="0"/>
              </a:spcBef>
            </a:pPr>
            <a:r>
              <a:rPr lang="en-US" b="true" sz="1198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ввести Ваш ИИН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5212823" y="4755591"/>
            <a:ext cx="2762943" cy="1916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8"/>
              </a:lnSpc>
              <a:spcBef>
                <a:spcPct val="0"/>
              </a:spcBef>
            </a:pPr>
            <a:r>
              <a:rPr lang="en-US" b="true" sz="1198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посмотреть статус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0910161" y="1476849"/>
            <a:ext cx="2762943" cy="1916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8"/>
              </a:lnSpc>
              <a:spcBef>
                <a:spcPct val="0"/>
              </a:spcBef>
            </a:pPr>
            <a:r>
              <a:rPr lang="en-US" b="true" sz="1198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Авторизоваться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1427123" y="2475921"/>
            <a:ext cx="1628810" cy="394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8"/>
              </a:lnSpc>
              <a:spcBef>
                <a:spcPct val="0"/>
              </a:spcBef>
            </a:pPr>
            <a:r>
              <a:rPr lang="en-US" b="true" sz="1198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пройти в раздел </a:t>
            </a:r>
          </a:p>
          <a:p>
            <a:pPr algn="ctr">
              <a:lnSpc>
                <a:spcPts val="1678"/>
              </a:lnSpc>
              <a:spcBef>
                <a:spcPct val="0"/>
              </a:spcBef>
            </a:pPr>
            <a:r>
              <a:rPr lang="en-US" b="true" sz="1198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«Здравоохранение»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1388272" y="3567947"/>
            <a:ext cx="1560612" cy="394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8"/>
              </a:lnSpc>
              <a:spcBef>
                <a:spcPct val="0"/>
              </a:spcBef>
            </a:pPr>
            <a:r>
              <a:rPr lang="en-US" b="true" sz="1198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«Проверка статуса </a:t>
            </a:r>
          </a:p>
          <a:p>
            <a:pPr algn="ctr">
              <a:lnSpc>
                <a:spcPts val="1678"/>
              </a:lnSpc>
              <a:spcBef>
                <a:spcPct val="0"/>
              </a:spcBef>
            </a:pPr>
            <a:r>
              <a:rPr lang="en-US" b="true" sz="1198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застрахованности»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5212823" y="5857415"/>
            <a:ext cx="2762943" cy="1916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8"/>
              </a:lnSpc>
              <a:spcBef>
                <a:spcPct val="0"/>
              </a:spcBef>
            </a:pPr>
            <a:r>
              <a:rPr lang="en-US" b="true" sz="1198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зайти на сайт ФСМС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5791487" y="6827727"/>
            <a:ext cx="1605615" cy="394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8"/>
              </a:lnSpc>
            </a:pPr>
            <a:r>
              <a:rPr lang="en-US" sz="119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пройти в раздел</a:t>
            </a:r>
          </a:p>
          <a:p>
            <a:pPr algn="ctr">
              <a:lnSpc>
                <a:spcPts val="1678"/>
              </a:lnSpc>
              <a:spcBef>
                <a:spcPct val="0"/>
              </a:spcBef>
            </a:pPr>
            <a:r>
              <a:rPr lang="en-US" b="true" sz="1198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«Проверить статус»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5212823" y="8090677"/>
            <a:ext cx="2762943" cy="1916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8"/>
              </a:lnSpc>
              <a:spcBef>
                <a:spcPct val="0"/>
              </a:spcBef>
            </a:pPr>
            <a:r>
              <a:rPr lang="en-US" b="true" sz="1198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ввести ИИН</a:t>
            </a:r>
          </a:p>
        </p:txBody>
      </p:sp>
      <p:sp>
        <p:nvSpPr>
          <p:cNvPr name="Freeform 36" id="36"/>
          <p:cNvSpPr/>
          <p:nvPr/>
        </p:nvSpPr>
        <p:spPr>
          <a:xfrm flipH="false" flipV="false" rot="0">
            <a:off x="10910161" y="5992858"/>
            <a:ext cx="2762943" cy="723389"/>
          </a:xfrm>
          <a:custGeom>
            <a:avLst/>
            <a:gdLst/>
            <a:ahLst/>
            <a:cxnLst/>
            <a:rect r="r" b="b" t="t" l="l"/>
            <a:pathLst>
              <a:path h="723389" w="2762943">
                <a:moveTo>
                  <a:pt x="0" y="0"/>
                </a:moveTo>
                <a:lnTo>
                  <a:pt x="2762942" y="0"/>
                </a:lnTo>
                <a:lnTo>
                  <a:pt x="2762942" y="723389"/>
                </a:lnTo>
                <a:lnTo>
                  <a:pt x="0" y="7233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7" id="37"/>
          <p:cNvSpPr txBox="true"/>
          <p:nvPr/>
        </p:nvSpPr>
        <p:spPr>
          <a:xfrm rot="0">
            <a:off x="11661995" y="6249225"/>
            <a:ext cx="1259275" cy="1916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8"/>
              </a:lnSpc>
              <a:spcBef>
                <a:spcPct val="0"/>
              </a:spcBef>
            </a:pPr>
            <a:r>
              <a:rPr lang="en-US" b="true" sz="1198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Позвонить 1414</a:t>
            </a:r>
          </a:p>
        </p:txBody>
      </p:sp>
      <p:sp>
        <p:nvSpPr>
          <p:cNvPr name="AutoShape 38" id="38"/>
          <p:cNvSpPr/>
          <p:nvPr/>
        </p:nvSpPr>
        <p:spPr>
          <a:xfrm flipH="true">
            <a:off x="12291632" y="6716247"/>
            <a:ext cx="0" cy="380637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Freeform 39" id="39"/>
          <p:cNvSpPr/>
          <p:nvPr/>
        </p:nvSpPr>
        <p:spPr>
          <a:xfrm flipH="false" flipV="false" rot="0">
            <a:off x="10910161" y="7112168"/>
            <a:ext cx="2762943" cy="723389"/>
          </a:xfrm>
          <a:custGeom>
            <a:avLst/>
            <a:gdLst/>
            <a:ahLst/>
            <a:cxnLst/>
            <a:rect r="r" b="b" t="t" l="l"/>
            <a:pathLst>
              <a:path h="723389" w="2762943">
                <a:moveTo>
                  <a:pt x="0" y="0"/>
                </a:moveTo>
                <a:lnTo>
                  <a:pt x="2762942" y="0"/>
                </a:lnTo>
                <a:lnTo>
                  <a:pt x="2762942" y="723388"/>
                </a:lnTo>
                <a:lnTo>
                  <a:pt x="0" y="7233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0" id="40"/>
          <p:cNvSpPr txBox="true"/>
          <p:nvPr/>
        </p:nvSpPr>
        <p:spPr>
          <a:xfrm rot="0">
            <a:off x="11467663" y="7368535"/>
            <a:ext cx="1657754" cy="1916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8"/>
              </a:lnSpc>
              <a:spcBef>
                <a:spcPct val="0"/>
              </a:spcBef>
            </a:pPr>
            <a:r>
              <a:rPr lang="en-US" b="true" sz="1198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Продикторвать ИИН</a:t>
            </a:r>
          </a:p>
        </p:txBody>
      </p:sp>
      <p:sp>
        <p:nvSpPr>
          <p:cNvPr name="AutoShape 41" id="41"/>
          <p:cNvSpPr/>
          <p:nvPr/>
        </p:nvSpPr>
        <p:spPr>
          <a:xfrm>
            <a:off x="12291632" y="7835556"/>
            <a:ext cx="4908" cy="40274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Freeform 42" id="42"/>
          <p:cNvSpPr/>
          <p:nvPr/>
        </p:nvSpPr>
        <p:spPr>
          <a:xfrm flipH="false" flipV="false" rot="0">
            <a:off x="10910161" y="8251293"/>
            <a:ext cx="2762943" cy="723389"/>
          </a:xfrm>
          <a:custGeom>
            <a:avLst/>
            <a:gdLst/>
            <a:ahLst/>
            <a:cxnLst/>
            <a:rect r="r" b="b" t="t" l="l"/>
            <a:pathLst>
              <a:path h="723389" w="2762943">
                <a:moveTo>
                  <a:pt x="0" y="0"/>
                </a:moveTo>
                <a:lnTo>
                  <a:pt x="2762942" y="0"/>
                </a:lnTo>
                <a:lnTo>
                  <a:pt x="2762942" y="723388"/>
                </a:lnTo>
                <a:lnTo>
                  <a:pt x="0" y="7233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43" id="43"/>
          <p:cNvSpPr/>
          <p:nvPr/>
        </p:nvSpPr>
        <p:spPr>
          <a:xfrm flipH="true">
            <a:off x="6556230" y="8569874"/>
            <a:ext cx="12688" cy="402523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Freeform 44" id="44"/>
          <p:cNvSpPr/>
          <p:nvPr/>
        </p:nvSpPr>
        <p:spPr>
          <a:xfrm flipH="false" flipV="false" rot="0">
            <a:off x="5212823" y="8950511"/>
            <a:ext cx="2762943" cy="723389"/>
          </a:xfrm>
          <a:custGeom>
            <a:avLst/>
            <a:gdLst/>
            <a:ahLst/>
            <a:cxnLst/>
            <a:rect r="r" b="b" t="t" l="l"/>
            <a:pathLst>
              <a:path h="723389" w="2762943">
                <a:moveTo>
                  <a:pt x="0" y="0"/>
                </a:moveTo>
                <a:lnTo>
                  <a:pt x="2762942" y="0"/>
                </a:lnTo>
                <a:lnTo>
                  <a:pt x="2762942" y="723388"/>
                </a:lnTo>
                <a:lnTo>
                  <a:pt x="0" y="7233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5" id="45"/>
          <p:cNvSpPr txBox="true"/>
          <p:nvPr/>
        </p:nvSpPr>
        <p:spPr>
          <a:xfrm rot="0">
            <a:off x="5212823" y="9184533"/>
            <a:ext cx="2762943" cy="1916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8"/>
              </a:lnSpc>
              <a:spcBef>
                <a:spcPct val="0"/>
              </a:spcBef>
            </a:pPr>
            <a:r>
              <a:rPr lang="en-US" b="true" sz="1198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посмотреть статус</a:t>
            </a:r>
          </a:p>
        </p:txBody>
      </p:sp>
      <p:sp>
        <p:nvSpPr>
          <p:cNvPr name="AutoShape 46" id="46"/>
          <p:cNvSpPr/>
          <p:nvPr/>
        </p:nvSpPr>
        <p:spPr>
          <a:xfrm>
            <a:off x="12143202" y="4132755"/>
            <a:ext cx="0" cy="36492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Freeform 47" id="47"/>
          <p:cNvSpPr/>
          <p:nvPr/>
        </p:nvSpPr>
        <p:spPr>
          <a:xfrm flipH="false" flipV="false" rot="0">
            <a:off x="10761731" y="4497676"/>
            <a:ext cx="2762943" cy="723389"/>
          </a:xfrm>
          <a:custGeom>
            <a:avLst/>
            <a:gdLst/>
            <a:ahLst/>
            <a:cxnLst/>
            <a:rect r="r" b="b" t="t" l="l"/>
            <a:pathLst>
              <a:path h="723389" w="2762943">
                <a:moveTo>
                  <a:pt x="0" y="0"/>
                </a:moveTo>
                <a:lnTo>
                  <a:pt x="2762942" y="0"/>
                </a:lnTo>
                <a:lnTo>
                  <a:pt x="2762942" y="723388"/>
                </a:lnTo>
                <a:lnTo>
                  <a:pt x="0" y="7233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8" id="48"/>
          <p:cNvSpPr txBox="true"/>
          <p:nvPr/>
        </p:nvSpPr>
        <p:spPr>
          <a:xfrm rot="0">
            <a:off x="10860056" y="4757759"/>
            <a:ext cx="2762943" cy="1916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8"/>
              </a:lnSpc>
              <a:spcBef>
                <a:spcPct val="0"/>
              </a:spcBef>
            </a:pPr>
            <a:r>
              <a:rPr lang="en-US" b="true" sz="1198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посмотреть статус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0910161" y="8511377"/>
            <a:ext cx="2762943" cy="1916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8"/>
              </a:lnSpc>
              <a:spcBef>
                <a:spcPct val="0"/>
              </a:spcBef>
            </a:pPr>
            <a:r>
              <a:rPr lang="en-US" b="true" sz="1198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узна</a:t>
            </a:r>
            <a:r>
              <a:rPr lang="en-US" b="true" sz="1198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ть статус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861304" y="2391916"/>
            <a:ext cx="1569535" cy="367338"/>
          </a:xfrm>
          <a:custGeom>
            <a:avLst/>
            <a:gdLst/>
            <a:ahLst/>
            <a:cxnLst/>
            <a:rect r="r" b="b" t="t" l="l"/>
            <a:pathLst>
              <a:path h="367338" w="1569535">
                <a:moveTo>
                  <a:pt x="0" y="0"/>
                </a:moveTo>
                <a:lnTo>
                  <a:pt x="1569536" y="0"/>
                </a:lnTo>
                <a:lnTo>
                  <a:pt x="1569536" y="367338"/>
                </a:lnTo>
                <a:lnTo>
                  <a:pt x="0" y="3673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622337" y="2478923"/>
            <a:ext cx="859375" cy="280331"/>
          </a:xfrm>
          <a:custGeom>
            <a:avLst/>
            <a:gdLst/>
            <a:ahLst/>
            <a:cxnLst/>
            <a:rect r="r" b="b" t="t" l="l"/>
            <a:pathLst>
              <a:path h="280331" w="859375">
                <a:moveTo>
                  <a:pt x="0" y="0"/>
                </a:moveTo>
                <a:lnTo>
                  <a:pt x="859375" y="0"/>
                </a:lnTo>
                <a:lnTo>
                  <a:pt x="859375" y="280331"/>
                </a:lnTo>
                <a:lnTo>
                  <a:pt x="0" y="2803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29779" y="1334251"/>
            <a:ext cx="1273504" cy="1705334"/>
          </a:xfrm>
          <a:custGeom>
            <a:avLst/>
            <a:gdLst/>
            <a:ahLst/>
            <a:cxnLst/>
            <a:rect r="r" b="b" t="t" l="l"/>
            <a:pathLst>
              <a:path h="1705334" w="1273504">
                <a:moveTo>
                  <a:pt x="0" y="0"/>
                </a:moveTo>
                <a:lnTo>
                  <a:pt x="1273505" y="0"/>
                </a:lnTo>
                <a:lnTo>
                  <a:pt x="1273505" y="1705334"/>
                </a:lnTo>
                <a:lnTo>
                  <a:pt x="0" y="17053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3864916"/>
            <a:ext cx="2475663" cy="1392560"/>
          </a:xfrm>
          <a:custGeom>
            <a:avLst/>
            <a:gdLst/>
            <a:ahLst/>
            <a:cxnLst/>
            <a:rect r="r" b="b" t="t" l="l"/>
            <a:pathLst>
              <a:path h="1392560" w="2475663">
                <a:moveTo>
                  <a:pt x="0" y="0"/>
                </a:moveTo>
                <a:lnTo>
                  <a:pt x="2475663" y="0"/>
                </a:lnTo>
                <a:lnTo>
                  <a:pt x="2475663" y="1392560"/>
                </a:lnTo>
                <a:lnTo>
                  <a:pt x="0" y="13925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40252" y="5781658"/>
            <a:ext cx="2052559" cy="2052559"/>
          </a:xfrm>
          <a:custGeom>
            <a:avLst/>
            <a:gdLst/>
            <a:ahLst/>
            <a:cxnLst/>
            <a:rect r="r" b="b" t="t" l="l"/>
            <a:pathLst>
              <a:path h="2052559" w="2052559">
                <a:moveTo>
                  <a:pt x="0" y="0"/>
                </a:moveTo>
                <a:lnTo>
                  <a:pt x="2052559" y="0"/>
                </a:lnTo>
                <a:lnTo>
                  <a:pt x="2052559" y="2052558"/>
                </a:lnTo>
                <a:lnTo>
                  <a:pt x="0" y="20525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26849" y="8658502"/>
            <a:ext cx="1327799" cy="1327799"/>
          </a:xfrm>
          <a:custGeom>
            <a:avLst/>
            <a:gdLst/>
            <a:ahLst/>
            <a:cxnLst/>
            <a:rect r="r" b="b" t="t" l="l"/>
            <a:pathLst>
              <a:path h="1327799" w="1327799">
                <a:moveTo>
                  <a:pt x="0" y="0"/>
                </a:moveTo>
                <a:lnTo>
                  <a:pt x="1327799" y="0"/>
                </a:lnTo>
                <a:lnTo>
                  <a:pt x="1327799" y="1327799"/>
                </a:lnTo>
                <a:lnTo>
                  <a:pt x="0" y="13277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661209" y="-38100"/>
            <a:ext cx="8965583" cy="1156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77"/>
              </a:lnSpc>
              <a:spcBef>
                <a:spcPct val="0"/>
              </a:spcBef>
            </a:pPr>
            <a:r>
              <a:rPr lang="en-US" b="true" sz="2269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 algn="ctr">
              <a:lnSpc>
                <a:spcPts val="3177"/>
              </a:lnSpc>
              <a:spcBef>
                <a:spcPct val="0"/>
              </a:spcBef>
            </a:pPr>
            <a:r>
              <a:rPr lang="en-US" b="true" sz="2269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Если у Вас выходит статус «не застрахован» — </a:t>
            </a:r>
          </a:p>
          <a:p>
            <a:pPr algn="ctr">
              <a:lnSpc>
                <a:spcPts val="3177"/>
              </a:lnSpc>
              <a:spcBef>
                <a:spcPct val="0"/>
              </a:spcBef>
            </a:pPr>
            <a:r>
              <a:rPr lang="en-US" b="true" sz="2269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что Вам нужно сделать, чтобы получить доступ к услугам?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504363" y="1714327"/>
            <a:ext cx="12657041" cy="1044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80"/>
              </a:lnSpc>
              <a:spcBef>
                <a:spcPct val="0"/>
              </a:spcBef>
            </a:pPr>
            <a:r>
              <a:rPr lang="en-US" b="true" sz="1986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✔ Если </a:t>
            </a:r>
            <a:r>
              <a:rPr lang="en-US" b="true" sz="1986">
                <a:solidFill>
                  <a:srgbClr val="07861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Вы самозанятый</a:t>
            </a:r>
            <a:r>
              <a:rPr lang="en-US" b="true" sz="1986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погасить задолженность по взносам</a:t>
            </a:r>
          </a:p>
          <a:p>
            <a:pPr algn="l">
              <a:lnSpc>
                <a:spcPts val="2780"/>
              </a:lnSpc>
              <a:spcBef>
                <a:spcPct val="0"/>
              </a:spcBef>
            </a:pPr>
            <a:r>
              <a:rPr lang="en-US" b="true" sz="1986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Проверить задолженность можно там же, где проверяется статус.</a:t>
            </a:r>
          </a:p>
          <a:p>
            <a:pPr algn="l">
              <a:lnSpc>
                <a:spcPts val="2780"/>
              </a:lnSpc>
              <a:spcBef>
                <a:spcPct val="0"/>
              </a:spcBef>
            </a:pPr>
            <a:r>
              <a:rPr lang="en-US" b="true" sz="1986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Оплатить через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412772" y="4372653"/>
            <a:ext cx="5196968" cy="3389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80"/>
              </a:lnSpc>
              <a:spcBef>
                <a:spcPct val="0"/>
              </a:spcBef>
            </a:pPr>
            <a:r>
              <a:rPr lang="en-US" b="true" sz="1986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✔ Войти в одну из льготных категорий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504363" y="6619394"/>
            <a:ext cx="4452704" cy="3389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80"/>
              </a:lnSpc>
              <a:spcBef>
                <a:spcPct val="0"/>
              </a:spcBef>
            </a:pPr>
            <a:r>
              <a:rPr lang="en-US" b="true" sz="1986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✔ Оформить статус безработного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504363" y="8713813"/>
            <a:ext cx="2356941" cy="3389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80"/>
              </a:lnSpc>
              <a:spcBef>
                <a:spcPct val="0"/>
              </a:spcBef>
            </a:pPr>
            <a:r>
              <a:rPr lang="en-US" b="true" sz="1986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✔ Категория Д и Е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DAG5CgZv3a0</dc:identifier>
  <dcterms:modified xsi:type="dcterms:W3CDTF">2011-08-01T06:04:30Z</dcterms:modified>
  <cp:revision>1</cp:revision>
  <dc:title>Добавить заголовок</dc:title>
</cp:coreProperties>
</file>